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31"/>
  </p:notesMasterIdLst>
  <p:sldIdLst>
    <p:sldId id="258" r:id="rId5"/>
    <p:sldId id="259" r:id="rId6"/>
    <p:sldId id="266" r:id="rId7"/>
    <p:sldId id="265" r:id="rId8"/>
    <p:sldId id="261" r:id="rId9"/>
    <p:sldId id="267" r:id="rId10"/>
    <p:sldId id="262" r:id="rId11"/>
    <p:sldId id="308" r:id="rId12"/>
    <p:sldId id="303" r:id="rId13"/>
    <p:sldId id="306" r:id="rId14"/>
    <p:sldId id="307" r:id="rId15"/>
    <p:sldId id="309" r:id="rId16"/>
    <p:sldId id="310" r:id="rId17"/>
    <p:sldId id="311" r:id="rId18"/>
    <p:sldId id="278" r:id="rId19"/>
    <p:sldId id="257" r:id="rId20"/>
    <p:sldId id="312" r:id="rId21"/>
    <p:sldId id="260" r:id="rId22"/>
    <p:sldId id="301" r:id="rId23"/>
    <p:sldId id="302" r:id="rId24"/>
    <p:sldId id="294" r:id="rId25"/>
    <p:sldId id="295" r:id="rId26"/>
    <p:sldId id="296" r:id="rId27"/>
    <p:sldId id="297" r:id="rId28"/>
    <p:sldId id="299" r:id="rId29"/>
    <p:sldId id="300" r:id="rId30"/>
  </p:sldIdLst>
  <p:sldSz cx="12192000" cy="6858000"/>
  <p:notesSz cx="6858000" cy="9144000"/>
  <p:custDataLst>
    <p:tags r:id="rId32"/>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85342CD-D0BD-4EDE-9EF3-8656C49251BC}" v="25" dt="2024-05-14T14:04:39.90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9952" autoAdjust="0"/>
  </p:normalViewPr>
  <p:slideViewPr>
    <p:cSldViewPr snapToGrid="0">
      <p:cViewPr varScale="1">
        <p:scale>
          <a:sx n="99" d="100"/>
          <a:sy n="99" d="100"/>
        </p:scale>
        <p:origin x="996"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gs" Target="tags/tag1.xml"/><Relationship Id="rId37"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CD484C2-E043-49DB-90B2-983741A743BE}" type="doc">
      <dgm:prSet loTypeId="urn:microsoft.com/office/officeart/2005/8/layout/arrow2" loCatId="process" qsTypeId="urn:microsoft.com/office/officeart/2005/8/quickstyle/simple1" qsCatId="simple" csTypeId="urn:microsoft.com/office/officeart/2005/8/colors/accent1_2" csCatId="accent1" phldr="1"/>
      <dgm:spPr/>
    </dgm:pt>
    <dgm:pt modelId="{FF9915BB-6BCE-448F-BCDB-03161D5215B4}">
      <dgm:prSet phldrT="[Text]" phldr="0"/>
      <dgm:spPr/>
      <dgm:t>
        <a:bodyPr/>
        <a:lstStyle/>
        <a:p>
          <a:pPr rtl="0"/>
          <a:r>
            <a:rPr lang="en-US" dirty="0">
              <a:latin typeface="Grandview"/>
            </a:rPr>
            <a:t>Azure Data Lake Storage</a:t>
          </a:r>
          <a:endParaRPr lang="en-US" dirty="0"/>
        </a:p>
      </dgm:t>
    </dgm:pt>
    <dgm:pt modelId="{511EDEA0-4309-4AF5-B69A-CDA5066BD4A1}" type="parTrans" cxnId="{C52C455F-1C89-4A45-AFBB-6408AC19F5BD}">
      <dgm:prSet/>
      <dgm:spPr/>
      <dgm:t>
        <a:bodyPr/>
        <a:lstStyle/>
        <a:p>
          <a:endParaRPr lang="en-SG"/>
        </a:p>
      </dgm:t>
    </dgm:pt>
    <dgm:pt modelId="{8BA4C22F-C8D6-4344-B1DB-96F8DC0937C5}" type="sibTrans" cxnId="{C52C455F-1C89-4A45-AFBB-6408AC19F5BD}">
      <dgm:prSet/>
      <dgm:spPr/>
      <dgm:t>
        <a:bodyPr/>
        <a:lstStyle/>
        <a:p>
          <a:endParaRPr lang="en-SG"/>
        </a:p>
      </dgm:t>
    </dgm:pt>
    <dgm:pt modelId="{14B81DD8-1722-405A-9EC8-49B1BC7959E7}">
      <dgm:prSet phldrT="[Text]" phldr="0"/>
      <dgm:spPr/>
      <dgm:t>
        <a:bodyPr/>
        <a:lstStyle/>
        <a:p>
          <a:pPr rtl="0"/>
          <a:r>
            <a:rPr lang="en-US">
              <a:latin typeface="Grandview"/>
            </a:rPr>
            <a:t>Clean &amp; Transform</a:t>
          </a:r>
        </a:p>
      </dgm:t>
    </dgm:pt>
    <dgm:pt modelId="{9510E921-8777-42AD-B64F-378A9C74B2EA}" type="parTrans" cxnId="{A6D49C03-B495-460B-AF98-12055E1588A7}">
      <dgm:prSet/>
      <dgm:spPr/>
      <dgm:t>
        <a:bodyPr/>
        <a:lstStyle/>
        <a:p>
          <a:endParaRPr lang="en-SG"/>
        </a:p>
      </dgm:t>
    </dgm:pt>
    <dgm:pt modelId="{CCEF5D13-91D6-4F52-8AC8-ED7945EBE551}" type="sibTrans" cxnId="{A6D49C03-B495-460B-AF98-12055E1588A7}">
      <dgm:prSet/>
      <dgm:spPr/>
      <dgm:t>
        <a:bodyPr/>
        <a:lstStyle/>
        <a:p>
          <a:endParaRPr lang="en-SG"/>
        </a:p>
      </dgm:t>
    </dgm:pt>
    <dgm:pt modelId="{A0BA4053-6E59-4F77-866C-178F79E24975}">
      <dgm:prSet phldrT="[Text]" phldr="0"/>
      <dgm:spPr/>
      <dgm:t>
        <a:bodyPr/>
        <a:lstStyle/>
        <a:p>
          <a:pPr rtl="0"/>
          <a:r>
            <a:rPr lang="en-US" dirty="0">
              <a:latin typeface="Grandview"/>
            </a:rPr>
            <a:t>Data </a:t>
          </a:r>
          <a:r>
            <a:rPr lang="en-US" dirty="0" err="1">
              <a:latin typeface="Grandview"/>
            </a:rPr>
            <a:t>Visualisation</a:t>
          </a:r>
          <a:endParaRPr lang="en-US" dirty="0" err="1"/>
        </a:p>
      </dgm:t>
    </dgm:pt>
    <dgm:pt modelId="{3182A063-E472-4CE2-9D85-84BA329A1BF4}" type="parTrans" cxnId="{F9264D73-3320-4963-9E6B-80E1C5CBDC9C}">
      <dgm:prSet/>
      <dgm:spPr/>
      <dgm:t>
        <a:bodyPr/>
        <a:lstStyle/>
        <a:p>
          <a:endParaRPr lang="en-SG"/>
        </a:p>
      </dgm:t>
    </dgm:pt>
    <dgm:pt modelId="{596B6074-0492-47AB-BC1D-BB1DFA16E458}" type="sibTrans" cxnId="{F9264D73-3320-4963-9E6B-80E1C5CBDC9C}">
      <dgm:prSet/>
      <dgm:spPr/>
      <dgm:t>
        <a:bodyPr/>
        <a:lstStyle/>
        <a:p>
          <a:endParaRPr lang="en-SG"/>
        </a:p>
      </dgm:t>
    </dgm:pt>
    <dgm:pt modelId="{F1E55078-8B0E-4620-BEE6-B33F177FCA0C}">
      <dgm:prSet phldr="0"/>
      <dgm:spPr/>
      <dgm:t>
        <a:bodyPr/>
        <a:lstStyle/>
        <a:p>
          <a:pPr rtl="0"/>
          <a:r>
            <a:rPr lang="en-US">
              <a:latin typeface="Grandview"/>
            </a:rPr>
            <a:t>Azure PostgreSQL DB</a:t>
          </a:r>
        </a:p>
      </dgm:t>
    </dgm:pt>
    <dgm:pt modelId="{E7BDE643-A460-4C4A-9447-702BB8FF0120}" type="parTrans" cxnId="{BAE207FB-FB72-41EF-9F38-EEF5CA31CDEE}">
      <dgm:prSet/>
      <dgm:spPr/>
      <dgm:t>
        <a:bodyPr/>
        <a:lstStyle/>
        <a:p>
          <a:endParaRPr lang="en-SG"/>
        </a:p>
      </dgm:t>
    </dgm:pt>
    <dgm:pt modelId="{2F5BC338-07A3-4C02-81B6-165A5440384F}" type="sibTrans" cxnId="{BAE207FB-FB72-41EF-9F38-EEF5CA31CDEE}">
      <dgm:prSet/>
      <dgm:spPr/>
      <dgm:t>
        <a:bodyPr/>
        <a:lstStyle/>
        <a:p>
          <a:endParaRPr lang="en-SG"/>
        </a:p>
      </dgm:t>
    </dgm:pt>
    <dgm:pt modelId="{25F06ED2-D792-42F2-8F19-27F035AAFCDC}" type="pres">
      <dgm:prSet presAssocID="{FCD484C2-E043-49DB-90B2-983741A743BE}" presName="arrowDiagram" presStyleCnt="0">
        <dgm:presLayoutVars>
          <dgm:chMax val="5"/>
          <dgm:dir/>
          <dgm:resizeHandles val="exact"/>
        </dgm:presLayoutVars>
      </dgm:prSet>
      <dgm:spPr/>
    </dgm:pt>
    <dgm:pt modelId="{DD2AD726-310E-4803-8B4C-36318E90CA40}" type="pres">
      <dgm:prSet presAssocID="{FCD484C2-E043-49DB-90B2-983741A743BE}" presName="arrow" presStyleLbl="bgShp" presStyleIdx="0" presStyleCnt="1"/>
      <dgm:spPr/>
    </dgm:pt>
    <dgm:pt modelId="{F6046247-875C-47B5-A8E7-0BF17653AA0E}" type="pres">
      <dgm:prSet presAssocID="{FCD484C2-E043-49DB-90B2-983741A743BE}" presName="arrowDiagram4" presStyleCnt="0"/>
      <dgm:spPr/>
    </dgm:pt>
    <dgm:pt modelId="{A150E5C4-9757-4EB3-A52E-B1808088652E}" type="pres">
      <dgm:prSet presAssocID="{FF9915BB-6BCE-448F-BCDB-03161D5215B4}" presName="bullet4a" presStyleLbl="node1" presStyleIdx="0" presStyleCnt="4"/>
      <dgm:spPr/>
    </dgm:pt>
    <dgm:pt modelId="{C216DA29-655B-43B7-8C83-82921399778E}" type="pres">
      <dgm:prSet presAssocID="{FF9915BB-6BCE-448F-BCDB-03161D5215B4}" presName="textBox4a" presStyleLbl="revTx" presStyleIdx="0" presStyleCnt="4">
        <dgm:presLayoutVars>
          <dgm:bulletEnabled val="1"/>
        </dgm:presLayoutVars>
      </dgm:prSet>
      <dgm:spPr/>
    </dgm:pt>
    <dgm:pt modelId="{CDA74255-011B-471D-8A36-746971883A8D}" type="pres">
      <dgm:prSet presAssocID="{14B81DD8-1722-405A-9EC8-49B1BC7959E7}" presName="bullet4b" presStyleLbl="node1" presStyleIdx="1" presStyleCnt="4"/>
      <dgm:spPr/>
    </dgm:pt>
    <dgm:pt modelId="{A07F20C0-03CB-4DC5-8679-0D4ECDFBE786}" type="pres">
      <dgm:prSet presAssocID="{14B81DD8-1722-405A-9EC8-49B1BC7959E7}" presName="textBox4b" presStyleLbl="revTx" presStyleIdx="1" presStyleCnt="4">
        <dgm:presLayoutVars>
          <dgm:bulletEnabled val="1"/>
        </dgm:presLayoutVars>
      </dgm:prSet>
      <dgm:spPr/>
    </dgm:pt>
    <dgm:pt modelId="{A40DD346-E4B8-46CF-AA09-39D610B52BAF}" type="pres">
      <dgm:prSet presAssocID="{F1E55078-8B0E-4620-BEE6-B33F177FCA0C}" presName="bullet4c" presStyleLbl="node1" presStyleIdx="2" presStyleCnt="4"/>
      <dgm:spPr/>
    </dgm:pt>
    <dgm:pt modelId="{9354D6D3-9836-4CEA-B7BA-0E85A6E3E390}" type="pres">
      <dgm:prSet presAssocID="{F1E55078-8B0E-4620-BEE6-B33F177FCA0C}" presName="textBox4c" presStyleLbl="revTx" presStyleIdx="2" presStyleCnt="4">
        <dgm:presLayoutVars>
          <dgm:bulletEnabled val="1"/>
        </dgm:presLayoutVars>
      </dgm:prSet>
      <dgm:spPr/>
    </dgm:pt>
    <dgm:pt modelId="{CACD54AF-9660-47F3-95D9-D21A4B90FFCE}" type="pres">
      <dgm:prSet presAssocID="{A0BA4053-6E59-4F77-866C-178F79E24975}" presName="bullet4d" presStyleLbl="node1" presStyleIdx="3" presStyleCnt="4"/>
      <dgm:spPr/>
    </dgm:pt>
    <dgm:pt modelId="{457F5FEB-9CE8-4874-B741-CCAE9B72C694}" type="pres">
      <dgm:prSet presAssocID="{A0BA4053-6E59-4F77-866C-178F79E24975}" presName="textBox4d" presStyleLbl="revTx" presStyleIdx="3" presStyleCnt="4">
        <dgm:presLayoutVars>
          <dgm:bulletEnabled val="1"/>
        </dgm:presLayoutVars>
      </dgm:prSet>
      <dgm:spPr/>
    </dgm:pt>
  </dgm:ptLst>
  <dgm:cxnLst>
    <dgm:cxn modelId="{32316B03-6BC5-48C9-BABE-57143C9E22C5}" type="presOf" srcId="{FCD484C2-E043-49DB-90B2-983741A743BE}" destId="{25F06ED2-D792-42F2-8F19-27F035AAFCDC}" srcOrd="0" destOrd="0" presId="urn:microsoft.com/office/officeart/2005/8/layout/arrow2"/>
    <dgm:cxn modelId="{A6D49C03-B495-460B-AF98-12055E1588A7}" srcId="{FCD484C2-E043-49DB-90B2-983741A743BE}" destId="{14B81DD8-1722-405A-9EC8-49B1BC7959E7}" srcOrd="1" destOrd="0" parTransId="{9510E921-8777-42AD-B64F-378A9C74B2EA}" sibTransId="{CCEF5D13-91D6-4F52-8AC8-ED7945EBE551}"/>
    <dgm:cxn modelId="{1348AA0A-F836-4096-9DD7-B90862FFBD24}" type="presOf" srcId="{FF9915BB-6BCE-448F-BCDB-03161D5215B4}" destId="{C216DA29-655B-43B7-8C83-82921399778E}" srcOrd="0" destOrd="0" presId="urn:microsoft.com/office/officeart/2005/8/layout/arrow2"/>
    <dgm:cxn modelId="{C52C455F-1C89-4A45-AFBB-6408AC19F5BD}" srcId="{FCD484C2-E043-49DB-90B2-983741A743BE}" destId="{FF9915BB-6BCE-448F-BCDB-03161D5215B4}" srcOrd="0" destOrd="0" parTransId="{511EDEA0-4309-4AF5-B69A-CDA5066BD4A1}" sibTransId="{8BA4C22F-C8D6-4344-B1DB-96F8DC0937C5}"/>
    <dgm:cxn modelId="{73DBB951-F9E6-4355-9E4B-21CF8CD5C981}" type="presOf" srcId="{F1E55078-8B0E-4620-BEE6-B33F177FCA0C}" destId="{9354D6D3-9836-4CEA-B7BA-0E85A6E3E390}" srcOrd="0" destOrd="0" presId="urn:microsoft.com/office/officeart/2005/8/layout/arrow2"/>
    <dgm:cxn modelId="{F9264D73-3320-4963-9E6B-80E1C5CBDC9C}" srcId="{FCD484C2-E043-49DB-90B2-983741A743BE}" destId="{A0BA4053-6E59-4F77-866C-178F79E24975}" srcOrd="3" destOrd="0" parTransId="{3182A063-E472-4CE2-9D85-84BA329A1BF4}" sibTransId="{596B6074-0492-47AB-BC1D-BB1DFA16E458}"/>
    <dgm:cxn modelId="{F301BBA4-2093-4E31-BD37-71812634C03D}" type="presOf" srcId="{A0BA4053-6E59-4F77-866C-178F79E24975}" destId="{457F5FEB-9CE8-4874-B741-CCAE9B72C694}" srcOrd="0" destOrd="0" presId="urn:microsoft.com/office/officeart/2005/8/layout/arrow2"/>
    <dgm:cxn modelId="{269A77BD-097B-432E-938E-6BA782E9D2C2}" type="presOf" srcId="{14B81DD8-1722-405A-9EC8-49B1BC7959E7}" destId="{A07F20C0-03CB-4DC5-8679-0D4ECDFBE786}" srcOrd="0" destOrd="0" presId="urn:microsoft.com/office/officeart/2005/8/layout/arrow2"/>
    <dgm:cxn modelId="{BAE207FB-FB72-41EF-9F38-EEF5CA31CDEE}" srcId="{FCD484C2-E043-49DB-90B2-983741A743BE}" destId="{F1E55078-8B0E-4620-BEE6-B33F177FCA0C}" srcOrd="2" destOrd="0" parTransId="{E7BDE643-A460-4C4A-9447-702BB8FF0120}" sibTransId="{2F5BC338-07A3-4C02-81B6-165A5440384F}"/>
    <dgm:cxn modelId="{9FB5ED2D-0E5F-4623-9EF3-6A810BB3A481}" type="presParOf" srcId="{25F06ED2-D792-42F2-8F19-27F035AAFCDC}" destId="{DD2AD726-310E-4803-8B4C-36318E90CA40}" srcOrd="0" destOrd="0" presId="urn:microsoft.com/office/officeart/2005/8/layout/arrow2"/>
    <dgm:cxn modelId="{35CE878A-4A05-4F68-859A-7EEF25200DF2}" type="presParOf" srcId="{25F06ED2-D792-42F2-8F19-27F035AAFCDC}" destId="{F6046247-875C-47B5-A8E7-0BF17653AA0E}" srcOrd="1" destOrd="0" presId="urn:microsoft.com/office/officeart/2005/8/layout/arrow2"/>
    <dgm:cxn modelId="{E7C312AA-F755-46AA-82F9-A5D16F06E0BB}" type="presParOf" srcId="{F6046247-875C-47B5-A8E7-0BF17653AA0E}" destId="{A150E5C4-9757-4EB3-A52E-B1808088652E}" srcOrd="0" destOrd="0" presId="urn:microsoft.com/office/officeart/2005/8/layout/arrow2"/>
    <dgm:cxn modelId="{28F00433-B587-42B2-B857-B3B47E40B1F9}" type="presParOf" srcId="{F6046247-875C-47B5-A8E7-0BF17653AA0E}" destId="{C216DA29-655B-43B7-8C83-82921399778E}" srcOrd="1" destOrd="0" presId="urn:microsoft.com/office/officeart/2005/8/layout/arrow2"/>
    <dgm:cxn modelId="{AA001075-9859-471D-9173-8D60B2031DC5}" type="presParOf" srcId="{F6046247-875C-47B5-A8E7-0BF17653AA0E}" destId="{CDA74255-011B-471D-8A36-746971883A8D}" srcOrd="2" destOrd="0" presId="urn:microsoft.com/office/officeart/2005/8/layout/arrow2"/>
    <dgm:cxn modelId="{2DE744A6-0780-4399-94AA-423B0C4A54DB}" type="presParOf" srcId="{F6046247-875C-47B5-A8E7-0BF17653AA0E}" destId="{A07F20C0-03CB-4DC5-8679-0D4ECDFBE786}" srcOrd="3" destOrd="0" presId="urn:microsoft.com/office/officeart/2005/8/layout/arrow2"/>
    <dgm:cxn modelId="{68FC6E9A-A2A4-4FA9-9FCF-B8C680F3B3E1}" type="presParOf" srcId="{F6046247-875C-47B5-A8E7-0BF17653AA0E}" destId="{A40DD346-E4B8-46CF-AA09-39D610B52BAF}" srcOrd="4" destOrd="0" presId="urn:microsoft.com/office/officeart/2005/8/layout/arrow2"/>
    <dgm:cxn modelId="{F2999EEE-2087-45F9-88DC-699AF6BF7F00}" type="presParOf" srcId="{F6046247-875C-47B5-A8E7-0BF17653AA0E}" destId="{9354D6D3-9836-4CEA-B7BA-0E85A6E3E390}" srcOrd="5" destOrd="0" presId="urn:microsoft.com/office/officeart/2005/8/layout/arrow2"/>
    <dgm:cxn modelId="{BC3E5BB9-5F67-4A39-9459-9396B41EF707}" type="presParOf" srcId="{F6046247-875C-47B5-A8E7-0BF17653AA0E}" destId="{CACD54AF-9660-47F3-95D9-D21A4B90FFCE}" srcOrd="6" destOrd="0" presId="urn:microsoft.com/office/officeart/2005/8/layout/arrow2"/>
    <dgm:cxn modelId="{ED8D4438-BFE2-4E63-80D9-C9A63B451DE6}" type="presParOf" srcId="{F6046247-875C-47B5-A8E7-0BF17653AA0E}" destId="{457F5FEB-9CE8-4874-B741-CCAE9B72C694}" srcOrd="7" destOrd="0" presId="urn:microsoft.com/office/officeart/2005/8/layout/arrow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2AD726-310E-4803-8B4C-36318E90CA40}">
      <dsp:nvSpPr>
        <dsp:cNvPr id="0" name=""/>
        <dsp:cNvSpPr/>
      </dsp:nvSpPr>
      <dsp:spPr>
        <a:xfrm>
          <a:off x="5746438" y="0"/>
          <a:ext cx="6443265" cy="4027041"/>
        </a:xfrm>
        <a:prstGeom prst="swooshArrow">
          <a:avLst>
            <a:gd name="adj1" fmla="val 25000"/>
            <a:gd name="adj2" fmla="val 25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150E5C4-9757-4EB3-A52E-B1808088652E}">
      <dsp:nvSpPr>
        <dsp:cNvPr id="0" name=""/>
        <dsp:cNvSpPr/>
      </dsp:nvSpPr>
      <dsp:spPr>
        <a:xfrm>
          <a:off x="6381099" y="2994507"/>
          <a:ext cx="148195" cy="148195"/>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216DA29-655B-43B7-8C83-82921399778E}">
      <dsp:nvSpPr>
        <dsp:cNvPr id="0" name=""/>
        <dsp:cNvSpPr/>
      </dsp:nvSpPr>
      <dsp:spPr>
        <a:xfrm>
          <a:off x="6455197" y="3068605"/>
          <a:ext cx="1101798" cy="9584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526" tIns="0" rIns="0" bIns="0" numCol="1" spcCol="1270" anchor="t" anchorCtr="0">
          <a:noAutofit/>
        </a:bodyPr>
        <a:lstStyle/>
        <a:p>
          <a:pPr marL="0" lvl="0" indent="0" algn="l" defTabSz="666750" rtl="0">
            <a:lnSpc>
              <a:spcPct val="90000"/>
            </a:lnSpc>
            <a:spcBef>
              <a:spcPct val="0"/>
            </a:spcBef>
            <a:spcAft>
              <a:spcPct val="35000"/>
            </a:spcAft>
            <a:buNone/>
          </a:pPr>
          <a:r>
            <a:rPr lang="en-US" sz="1500" kern="1200" dirty="0">
              <a:latin typeface="Grandview"/>
            </a:rPr>
            <a:t>Azure Data Lake Storage</a:t>
          </a:r>
          <a:endParaRPr lang="en-US" sz="1500" kern="1200" dirty="0"/>
        </a:p>
      </dsp:txBody>
      <dsp:txXfrm>
        <a:off x="6455197" y="3068605"/>
        <a:ext cx="1101798" cy="958435"/>
      </dsp:txXfrm>
    </dsp:sp>
    <dsp:sp modelId="{CDA74255-011B-471D-8A36-746971883A8D}">
      <dsp:nvSpPr>
        <dsp:cNvPr id="0" name=""/>
        <dsp:cNvSpPr/>
      </dsp:nvSpPr>
      <dsp:spPr>
        <a:xfrm>
          <a:off x="7428130" y="2057817"/>
          <a:ext cx="257730" cy="257730"/>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07F20C0-03CB-4DC5-8679-0D4ECDFBE786}">
      <dsp:nvSpPr>
        <dsp:cNvPr id="0" name=""/>
        <dsp:cNvSpPr/>
      </dsp:nvSpPr>
      <dsp:spPr>
        <a:xfrm>
          <a:off x="7556995" y="2186683"/>
          <a:ext cx="1353085" cy="18403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6566" tIns="0" rIns="0" bIns="0" numCol="1" spcCol="1270" anchor="t" anchorCtr="0">
          <a:noAutofit/>
        </a:bodyPr>
        <a:lstStyle/>
        <a:p>
          <a:pPr marL="0" lvl="0" indent="0" algn="l" defTabSz="666750" rtl="0">
            <a:lnSpc>
              <a:spcPct val="90000"/>
            </a:lnSpc>
            <a:spcBef>
              <a:spcPct val="0"/>
            </a:spcBef>
            <a:spcAft>
              <a:spcPct val="35000"/>
            </a:spcAft>
            <a:buNone/>
          </a:pPr>
          <a:r>
            <a:rPr lang="en-US" sz="1500" kern="1200">
              <a:latin typeface="Grandview"/>
            </a:rPr>
            <a:t>Clean &amp; Transform</a:t>
          </a:r>
        </a:p>
      </dsp:txBody>
      <dsp:txXfrm>
        <a:off x="7556995" y="2186683"/>
        <a:ext cx="1353085" cy="1840357"/>
      </dsp:txXfrm>
    </dsp:sp>
    <dsp:sp modelId="{A40DD346-E4B8-46CF-AA09-39D610B52BAF}">
      <dsp:nvSpPr>
        <dsp:cNvPr id="0" name=""/>
        <dsp:cNvSpPr/>
      </dsp:nvSpPr>
      <dsp:spPr>
        <a:xfrm>
          <a:off x="8765108" y="1367583"/>
          <a:ext cx="341493" cy="341493"/>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354D6D3-9836-4CEA-B7BA-0E85A6E3E390}">
      <dsp:nvSpPr>
        <dsp:cNvPr id="0" name=""/>
        <dsp:cNvSpPr/>
      </dsp:nvSpPr>
      <dsp:spPr>
        <a:xfrm>
          <a:off x="8935854" y="1538329"/>
          <a:ext cx="1353085" cy="24887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0950" tIns="0" rIns="0" bIns="0" numCol="1" spcCol="1270" anchor="t" anchorCtr="0">
          <a:noAutofit/>
        </a:bodyPr>
        <a:lstStyle/>
        <a:p>
          <a:pPr marL="0" lvl="0" indent="0" algn="l" defTabSz="666750" rtl="0">
            <a:lnSpc>
              <a:spcPct val="90000"/>
            </a:lnSpc>
            <a:spcBef>
              <a:spcPct val="0"/>
            </a:spcBef>
            <a:spcAft>
              <a:spcPct val="35000"/>
            </a:spcAft>
            <a:buNone/>
          </a:pPr>
          <a:r>
            <a:rPr lang="en-US" sz="1500" kern="1200">
              <a:latin typeface="Grandview"/>
            </a:rPr>
            <a:t>Azure PostgreSQL DB</a:t>
          </a:r>
        </a:p>
      </dsp:txBody>
      <dsp:txXfrm>
        <a:off x="8935854" y="1538329"/>
        <a:ext cx="1353085" cy="2488711"/>
      </dsp:txXfrm>
    </dsp:sp>
    <dsp:sp modelId="{CACD54AF-9660-47F3-95D9-D21A4B90FFCE}">
      <dsp:nvSpPr>
        <dsp:cNvPr id="0" name=""/>
        <dsp:cNvSpPr/>
      </dsp:nvSpPr>
      <dsp:spPr>
        <a:xfrm>
          <a:off x="10221286" y="910916"/>
          <a:ext cx="457471" cy="45747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57F5FEB-9CE8-4874-B741-CCAE9B72C694}">
      <dsp:nvSpPr>
        <dsp:cNvPr id="0" name=""/>
        <dsp:cNvSpPr/>
      </dsp:nvSpPr>
      <dsp:spPr>
        <a:xfrm>
          <a:off x="10450022" y="1139652"/>
          <a:ext cx="1353085" cy="28873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2405" tIns="0" rIns="0" bIns="0" numCol="1" spcCol="1270" anchor="t" anchorCtr="0">
          <a:noAutofit/>
        </a:bodyPr>
        <a:lstStyle/>
        <a:p>
          <a:pPr marL="0" lvl="0" indent="0" algn="l" defTabSz="666750" rtl="0">
            <a:lnSpc>
              <a:spcPct val="90000"/>
            </a:lnSpc>
            <a:spcBef>
              <a:spcPct val="0"/>
            </a:spcBef>
            <a:spcAft>
              <a:spcPct val="35000"/>
            </a:spcAft>
            <a:buNone/>
          </a:pPr>
          <a:r>
            <a:rPr lang="en-US" sz="1500" kern="1200" dirty="0">
              <a:latin typeface="Grandview"/>
            </a:rPr>
            <a:t>Data </a:t>
          </a:r>
          <a:r>
            <a:rPr lang="en-US" sz="1500" kern="1200" dirty="0" err="1">
              <a:latin typeface="Grandview"/>
            </a:rPr>
            <a:t>Visualisation</a:t>
          </a:r>
          <a:endParaRPr lang="en-US" sz="1500" kern="1200" dirty="0" err="1"/>
        </a:p>
      </dsp:txBody>
      <dsp:txXfrm>
        <a:off x="10450022" y="1139652"/>
        <a:ext cx="1353085" cy="2887388"/>
      </dsp:txXfrm>
    </dsp:sp>
  </dsp:spTree>
</dsp:drawing>
</file>

<file path=ppt/diagrams/layout1.xml><?xml version="1.0" encoding="utf-8"?>
<dgm:layoutDef xmlns:dgm="http://schemas.openxmlformats.org/drawingml/2006/diagram" xmlns:a="http://schemas.openxmlformats.org/drawingml/2006/main" uniqueId="urn:microsoft.com/office/officeart/2005/8/layout/arrow2">
  <dgm:title val=""/>
  <dgm:desc val=""/>
  <dgm:catLst>
    <dgm:cat type="process" pri="2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arrowDiagram">
    <dgm:varLst>
      <dgm:chMax val="5"/>
      <dgm:dir/>
      <dgm:resizeHandles val="exact"/>
    </dgm:varLst>
    <dgm:alg type="composite">
      <dgm:param type="ar" val="1.6"/>
    </dgm:alg>
    <dgm:shape xmlns:r="http://schemas.openxmlformats.org/officeDocument/2006/relationships" r:blip="">
      <dgm:adjLst/>
    </dgm:shape>
    <dgm:presOf/>
    <dgm:constrLst>
      <dgm:constr type="l" for="ch" forName="arrow"/>
      <dgm:constr type="t" for="ch" forName="arrow"/>
      <dgm:constr type="w" for="ch" forName="arrow" refType="w"/>
      <dgm:constr type="h" for="ch" forName="arrow" refType="h"/>
      <dgm:constr type="ctrX" for="ch" forName="arrowDiagram1" refType="w" fact="0.5"/>
      <dgm:constr type="ctrY" for="ch" forName="arrowDiagram1" refType="h" fact="0.5"/>
      <dgm:constr type="w" for="ch" forName="arrowDiagram1" refType="w"/>
      <dgm:constr type="h" for="ch" forName="arrowDiagram1" refType="h"/>
      <dgm:constr type="ctrX" for="ch" forName="arrowDiagram2" refType="w" fact="0.5"/>
      <dgm:constr type="ctrY" for="ch" forName="arrowDiagram2" refType="h" fact="0.5"/>
      <dgm:constr type="w" for="ch" forName="arrowDiagram2" refType="w"/>
      <dgm:constr type="h" for="ch" forName="arrowDiagram2" refType="h"/>
      <dgm:constr type="ctrX" for="ch" forName="arrowDiagram3" refType="w" fact="0.5"/>
      <dgm:constr type="ctrY" for="ch" forName="arrowDiagram3" refType="h" fact="0.5"/>
      <dgm:constr type="w" for="ch" forName="arrowDiagram3" refType="w"/>
      <dgm:constr type="h" for="ch" forName="arrowDiagram3" refType="h"/>
      <dgm:constr type="ctrX" for="ch" forName="arrowDiagram4" refType="w" fact="0.5"/>
      <dgm:constr type="ctrY" for="ch" forName="arrowDiagram4" refType="h" fact="0.5"/>
      <dgm:constr type="w" for="ch" forName="arrowDiagram4" refType="w"/>
      <dgm:constr type="h" for="ch" forName="arrowDiagram4" refType="h"/>
      <dgm:constr type="ctrX" for="ch" forName="arrowDiagram5" refType="w" fact="0.5"/>
      <dgm:constr type="ctrY" for="ch" forName="arrowDiagram5" refType="h" fact="0.5"/>
      <dgm:constr type="w" for="ch" forName="arrowDiagram5" refType="w"/>
      <dgm:constr type="h" for="ch" forName="arrowDiagram5" refType="h"/>
    </dgm:constrLst>
    <dgm:ruleLst/>
    <dgm:choose name="Name0">
      <dgm:if name="Name1" axis="ch" ptType="node" func="cnt" op="gte" val="1">
        <dgm:layoutNode name="arrow" styleLbl="bgShp">
          <dgm:alg type="sp"/>
          <dgm:shape xmlns:r="http://schemas.openxmlformats.org/officeDocument/2006/relationships" type="swooshArrow" r:blip="">
            <dgm:adjLst>
              <dgm:adj idx="2" val="0.25"/>
            </dgm:adjLst>
          </dgm:shape>
          <dgm:presOf/>
          <dgm:constrLst/>
          <dgm:ruleLst/>
        </dgm:layoutNode>
        <dgm:choose name="Name2">
          <dgm:if name="Name3" axis="ch" ptType="node" func="cnt" op="lt" val="1"/>
          <dgm:if name="Name4" axis="ch" ptType="node" func="cnt" op="equ" val="1">
            <dgm:layoutNode name="arrowDiagram1">
              <dgm:varLst>
                <dgm:bulletEnabled val="1"/>
              </dgm:varLst>
              <dgm:alg type="composite">
                <dgm:param type="vertAlign" val="none"/>
                <dgm:param type="horzAlign" val="none"/>
              </dgm:alg>
              <dgm:shape xmlns:r="http://schemas.openxmlformats.org/officeDocument/2006/relationships" r:blip="">
                <dgm:adjLst/>
              </dgm:shape>
              <dgm:presOf/>
              <dgm:constrLst>
                <dgm:constr type="ctrX" for="ch" forName="bullet1" refType="w" fact="0.8"/>
                <dgm:constr type="ctrY" for="ch" forName="bullet1" refType="h" fact="0.262"/>
                <dgm:constr type="w" for="ch" forName="bullet1" refType="w" fact="0.074"/>
                <dgm:constr type="h" for="ch" forName="bullet1" refType="w" refFor="ch" refForName="bullet1"/>
                <dgm:constr type="r" for="ch" forName="textBox1" refType="ctrX" refFor="ch" refForName="bullet1"/>
                <dgm:constr type="t" for="ch" forName="textBox1" refType="ctrY" refFor="ch" refForName="bullet1"/>
                <dgm:constr type="w" for="ch" forName="textBox1" refType="w" fact="0.4"/>
                <dgm:constr type="h" for="ch" forName="textBox1" refType="h" fact="0.738"/>
                <dgm:constr type="userA" refType="h" refFor="ch" refForName="bullet1" fact="0.53"/>
                <dgm:constr type="rMarg" for="ch" forName="textBox1" refType="userA" fact="2.834"/>
                <dgm:constr type="primFontSz" for="ch" ptType="node" op="equ" val="65"/>
              </dgm:constrLst>
              <dgm:ruleLst/>
              <dgm:forEach name="Name5" axis="ch" ptType="node" cnt="1">
                <dgm:layoutNode name="bullet1" styleLbl="node1">
                  <dgm:alg type="sp"/>
                  <dgm:shape xmlns:r="http://schemas.openxmlformats.org/officeDocument/2006/relationships" type="ellipse" r:blip="">
                    <dgm:adjLst/>
                  </dgm:shape>
                  <dgm:presOf/>
                  <dgm:constrLst/>
                  <dgm:ruleLst/>
                </dgm:layoutNode>
                <dgm:layoutNode name="textBox1" styleLbl="revTx">
                  <dgm:varLst>
                    <dgm:bulletEnabled val="1"/>
                  </dgm:varLst>
                  <dgm:alg type="tx">
                    <dgm:param type="txAnchorVert" val="t"/>
                    <dgm:param type="parTxLTRAlign" val="r"/>
                    <dgm:param type="parTxRTLAlign" val="r"/>
                  </dgm:alg>
                  <dgm:shape xmlns:r="http://schemas.openxmlformats.org/officeDocument/2006/relationships" type="round2DiagRect" r:blip="">
                    <dgm:adjLst/>
                  </dgm:shape>
                  <dgm:presOf axis="desOrSelf" ptType="node"/>
                  <dgm:constrLst>
                    <dgm:constr type="lMarg"/>
                    <dgm:constr type="tMarg"/>
                    <dgm:constr type="bMarg"/>
                  </dgm:constrLst>
                  <dgm:ruleLst>
                    <dgm:rule type="primFontSz" val="5" fact="NaN" max="NaN"/>
                  </dgm:ruleLst>
                </dgm:layoutNode>
              </dgm:forEach>
            </dgm:layoutNode>
          </dgm:if>
          <dgm:if name="Name6" axis="ch" ptType="node" func="cnt" op="equ" val="2">
            <dgm:layoutNode name="arrowDiagram2">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ctrX" for="ch" forName="bullet2a" refType="w" fact="0.25"/>
                    <dgm:constr type="ctrY" for="ch" forName="bullet2a" refType="h" fact="0.573"/>
                    <dgm:constr type="w" for="ch" forName="bullet2a" refType="w" fact="0.035"/>
                    <dgm:constr type="h" for="ch" forName="bullet2a" refType="w" refFor="ch" refForName="bullet2a"/>
                    <dgm:constr type="l" for="ch" forName="textBox2a" refType="ctrX" refFor="ch" refForName="bullet2a"/>
                    <dgm:constr type="t" for="ch" forName="textBox2a" refType="ctrY" refFor="ch" refForName="bullet2a"/>
                    <dgm:constr type="w" for="ch" forName="textBox2a" refType="w" fact="0.325"/>
                    <dgm:constr type="h" for="ch" forName="textBox2a" refType="h" fact="0.427"/>
                    <dgm:constr type="userA" refType="h" refFor="ch" refForName="bullet2a" fact="0.53"/>
                    <dgm:constr type="l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l" for="ch" forName="textBox2b" refType="ctrX" refFor="ch" refForName="bullet2b"/>
                    <dgm:constr type="t" for="ch" forName="textBox2b" refType="ctrY" refFor="ch" refForName="bullet2b"/>
                    <dgm:constr type="w" for="ch" forName="textBox2b" refType="w" fact="0.325"/>
                    <dgm:constr type="h" for="ch" forName="textBox2b" refType="h" fact="0.662"/>
                    <dgm:constr type="userB" refType="h" refFor="ch" refForName="bullet2b" fact="0.53"/>
                    <dgm:constr type="lMarg" for="ch" forName="textBox2b" refType="userB" fact="2.834"/>
                    <dgm:constr type="primFontSz" for="ch" ptType="node" op="equ" val="65"/>
                  </dgm:constrLst>
                </dgm:if>
                <dgm:else name="Name9">
                  <dgm:constrLst>
                    <dgm:constr type="ctrX" for="ch" forName="bullet2a" refType="w" fact="0.25"/>
                    <dgm:constr type="ctrY" for="ch" forName="bullet2a" refType="h" fact="0.573"/>
                    <dgm:constr type="w" for="ch" forName="bullet2a" refType="w" fact="0.035"/>
                    <dgm:constr type="h" for="ch" forName="bullet2a" refType="w" refFor="ch" refForName="bullet2a"/>
                    <dgm:constr type="r" for="ch" forName="textBox2a" refType="ctrX" refFor="ch" refForName="bullet2a"/>
                    <dgm:constr type="b" for="ch" forName="textBox2a" refType="ctrY" refFor="ch" refForName="bullet2a"/>
                    <dgm:constr type="w" for="ch" forName="textBox2a" refType="w" fact="0.25"/>
                    <dgm:constr type="h" for="ch" forName="textBox2a" refType="h" fact="0.573"/>
                    <dgm:constr type="userA" refType="h" refFor="ch" refForName="bullet2a" fact="0.53"/>
                    <dgm:constr type="r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r" for="ch" forName="textBox2b" refType="ctrX" refFor="ch" refForName="bullet2b"/>
                    <dgm:constr type="b" for="ch" forName="textBox2b" refType="ctrY" refFor="ch" refForName="bullet2b"/>
                    <dgm:constr type="w" for="ch" forName="textBox2b" refType="w" fact="0.28"/>
                    <dgm:constr type="h" for="ch" forName="textBox2b" refType="h" fact="0.338"/>
                    <dgm:constr type="userB" refType="h" refFor="ch" refForName="bullet2b" fact="0.53"/>
                    <dgm:constr type="rMarg" for="ch" forName="textBox2b" refType="userB" fact="2.834"/>
                    <dgm:constr type="primFontSz" for="ch" ptType="node" op="equ" val="65"/>
                  </dgm:constrLst>
                </dgm:else>
              </dgm:choose>
              <dgm:ruleLst/>
              <dgm:forEach name="Name10" axis="ch" ptType="node" cnt="1">
                <dgm:layoutNode name="bullet2a" styleLbl="node1">
                  <dgm:alg type="sp"/>
                  <dgm:shape xmlns:r="http://schemas.openxmlformats.org/officeDocument/2006/relationships" type="ellipse" r:blip="">
                    <dgm:adjLst/>
                  </dgm:shape>
                  <dgm:presOf/>
                  <dgm:constrLst/>
                  <dgm:ruleLst/>
                </dgm:layoutNode>
                <dgm:layoutNode name="textBox2a" styleLbl="revTx">
                  <dgm:varLst>
                    <dgm:bulletEnabled val="1"/>
                  </dgm:varLst>
                  <dgm:choose name="Name11">
                    <dgm:if name="Name12" func="var" arg="dir" op="equ" val="norm">
                      <dgm:choose name="Name13">
                        <dgm:if name="Name14" axis="root des" ptType="all node" func="maxDepth" op="gt" val="1">
                          <dgm:alg type="tx">
                            <dgm:param type="txAnchorVert" val="t"/>
                            <dgm:param type="parTxLTRAlign" val="l"/>
                            <dgm:param type="parTxRTLAlign" val="r"/>
                          </dgm:alg>
                        </dgm:if>
                        <dgm:else name="Name15">
                          <dgm:alg type="tx">
                            <dgm:param type="txAnchorVert" val="t"/>
                            <dgm:param type="parTxLTRAlign" val="l"/>
                            <dgm:param type="parTxRTLAlign" val="l"/>
                          </dgm:alg>
                        </dgm:else>
                      </dgm:choose>
                    </dgm:if>
                    <dgm:else name="Name16">
                      <dgm:choose name="Name17">
                        <dgm:if name="Name18" axis="root des" ptType="all node" func="maxDepth" op="gt" val="1">
                          <dgm:alg type="tx">
                            <dgm:param type="txAnchorVert" val="b"/>
                            <dgm:param type="txAnchorVertCh" val="b"/>
                            <dgm:param type="parTxLTRAlign" val="l"/>
                            <dgm:param type="parTxRTLAlign" val="r"/>
                          </dgm:alg>
                        </dgm:if>
                        <dgm:else name="Name1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
                    <dgm:if name="Name21" func="var" arg="dir" op="equ" val="norm">
                      <dgm:constrLst>
                        <dgm:constr type="rMarg"/>
                        <dgm:constr type="tMarg"/>
                        <dgm:constr type="bMarg"/>
                      </dgm:constrLst>
                    </dgm:if>
                    <dgm:else name="Name22">
                      <dgm:constrLst>
                        <dgm:constr type="lMarg"/>
                        <dgm:constr type="tMarg"/>
                        <dgm:constr type="bMarg"/>
                      </dgm:constrLst>
                    </dgm:else>
                  </dgm:choose>
                  <dgm:ruleLst>
                    <dgm:rule type="primFontSz" val="5" fact="NaN" max="NaN"/>
                  </dgm:ruleLst>
                </dgm:layoutNode>
              </dgm:forEach>
              <dgm:forEach name="Name23" axis="ch" ptType="node" st="2" cnt="1">
                <dgm:layoutNode name="bullet2b" styleLbl="node1">
                  <dgm:alg type="sp"/>
                  <dgm:shape xmlns:r="http://schemas.openxmlformats.org/officeDocument/2006/relationships" type="ellipse" r:blip="">
                    <dgm:adjLst/>
                  </dgm:shape>
                  <dgm:presOf/>
                  <dgm:constrLst/>
                  <dgm:ruleLst/>
                </dgm:layoutNode>
                <dgm:layoutNode name="textBox2b" styleLbl="revTx">
                  <dgm:varLst>
                    <dgm:bulletEnabled val="1"/>
                  </dgm:varLst>
                  <dgm:choose name="Name24">
                    <dgm:if name="Name25" func="var" arg="dir" op="equ" val="norm">
                      <dgm:choose name="Name26">
                        <dgm:if name="Name27" axis="root des" ptType="all node" func="maxDepth" op="gt" val="1">
                          <dgm:alg type="tx">
                            <dgm:param type="txAnchorVert" val="t"/>
                            <dgm:param type="parTxLTRAlign" val="l"/>
                            <dgm:param type="parTxRTLAlign" val="r"/>
                          </dgm:alg>
                        </dgm:if>
                        <dgm:else name="Name28">
                          <dgm:alg type="tx">
                            <dgm:param type="txAnchorVert" val="t"/>
                            <dgm:param type="parTxLTRAlign" val="l"/>
                            <dgm:param type="parTxRTLAlign" val="l"/>
                          </dgm:alg>
                        </dgm:else>
                      </dgm:choose>
                    </dgm:if>
                    <dgm:else name="Name29">
                      <dgm:choose name="Name30">
                        <dgm:if name="Name31" axis="root des" ptType="all node" func="maxDepth" op="gt" val="1">
                          <dgm:alg type="tx">
                            <dgm:param type="txAnchorVert" val="b"/>
                            <dgm:param type="txAnchorVertCh" val="b"/>
                            <dgm:param type="parTxLTRAlign" val="l"/>
                            <dgm:param type="parTxRTLAlign" val="r"/>
                          </dgm:alg>
                        </dgm:if>
                        <dgm:else name="Name3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33">
                    <dgm:if name="Name34" func="var" arg="dir" op="equ" val="norm">
                      <dgm:constrLst>
                        <dgm:constr type="rMarg"/>
                        <dgm:constr type="tMarg"/>
                        <dgm:constr type="bMarg"/>
                      </dgm:constrLst>
                    </dgm:if>
                    <dgm:else name="Name35">
                      <dgm:constrLst>
                        <dgm:constr type="lMarg"/>
                        <dgm:constr type="tMarg"/>
                        <dgm:constr type="bMarg"/>
                      </dgm:constrLst>
                    </dgm:else>
                  </dgm:choose>
                  <dgm:ruleLst>
                    <dgm:rule type="primFontSz" val="5" fact="NaN" max="NaN"/>
                  </dgm:ruleLst>
                </dgm:layoutNode>
              </dgm:forEach>
            </dgm:layoutNode>
          </dgm:if>
          <dgm:if name="Name36" axis="ch" ptType="node" func="cnt" op="equ" val="3">
            <dgm:layoutNode name="arrowDiagram3">
              <dgm:alg type="composite">
                <dgm:param type="vertAlign" val="none"/>
                <dgm:param type="horzAlign" val="none"/>
              </dgm:alg>
              <dgm:shape xmlns:r="http://schemas.openxmlformats.org/officeDocument/2006/relationships" r:blip="">
                <dgm:adjLst/>
              </dgm:shape>
              <dgm:presOf/>
              <dgm:choose name="Name37">
                <dgm:if name="Name38" func="var" arg="dir" op="equ" val="norm">
                  <dgm:constrLst>
                    <dgm:constr type="ctrX" for="ch" forName="bullet3a" refType="w" fact="0.14"/>
                    <dgm:constr type="ctrY" for="ch" forName="bullet3a" refType="h" fact="0.711"/>
                    <dgm:constr type="w" for="ch" forName="bullet3a" refType="w" fact="0.026"/>
                    <dgm:constr type="h" for="ch" forName="bullet3a" refType="w" refFor="ch" refForName="bullet3a"/>
                    <dgm:constr type="l" for="ch" forName="textBox3a" refType="ctrX" refFor="ch" refForName="bullet3a"/>
                    <dgm:constr type="t" for="ch" forName="textBox3a" refType="ctrY" refFor="ch" refForName="bullet3a"/>
                    <dgm:constr type="w" for="ch" forName="textBox3a" refType="w" fact="0.233"/>
                    <dgm:constr type="h" for="ch" forName="textBox3a" refType="h" fact="0.289"/>
                    <dgm:constr type="userA" refType="h" refFor="ch" refForName="bullet3a" fact="0.53"/>
                    <dgm:constr type="l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l" for="ch" forName="textBox3b" refType="ctrX" refFor="ch" refForName="bullet3b"/>
                    <dgm:constr type="t" for="ch" forName="textBox3b" refType="ctrY" refFor="ch" refForName="bullet3b"/>
                    <dgm:constr type="w" for="ch" forName="textBox3b" refType="w" fact="0.24"/>
                    <dgm:constr type="h" for="ch" forName="textBox3b" refType="h" fact="0.544"/>
                    <dgm:constr type="userB" refType="h" refFor="ch" refForName="bullet3b" fact="0.53"/>
                    <dgm:constr type="l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l" for="ch" forName="textBox3c" refType="ctrX" refFor="ch" refForName="bullet3c"/>
                    <dgm:constr type="t" for="ch" forName="textBox3c" refType="ctrY" refFor="ch" refForName="bullet3c"/>
                    <dgm:constr type="w" for="ch" forName="textBox3c" refType="w" fact="0.24"/>
                    <dgm:constr type="h" for="ch" forName="textBox3c" refType="h" fact="0.695"/>
                    <dgm:constr type="userC" refType="h" refFor="ch" refForName="bullet3c" fact="0.53"/>
                    <dgm:constr type="lMarg" for="ch" forName="textBox3c" refType="userC" fact="2.834"/>
                    <dgm:constr type="primFontSz" for="ch" ptType="node" op="equ" val="65"/>
                  </dgm:constrLst>
                </dgm:if>
                <dgm:else name="Name39">
                  <dgm:constrLst>
                    <dgm:constr type="ctrX" for="ch" forName="bullet3a" refType="w" fact="0.14"/>
                    <dgm:constr type="ctrY" for="ch" forName="bullet3a" refType="h" fact="0.711"/>
                    <dgm:constr type="w" for="ch" forName="bullet3a" refType="w" fact="0.026"/>
                    <dgm:constr type="h" for="ch" forName="bullet3a" refType="w" refFor="ch" refForName="bullet3a"/>
                    <dgm:constr type="r" for="ch" forName="textBox3a" refType="ctrX" refFor="ch" refForName="bullet3a"/>
                    <dgm:constr type="b" for="ch" forName="textBox3a" refType="ctrY" refFor="ch" refForName="bullet3a"/>
                    <dgm:constr type="w" for="ch" forName="textBox3a" refType="w" fact="0.14"/>
                    <dgm:constr type="h" for="ch" forName="textBox3a" refType="h" fact="0.711"/>
                    <dgm:constr type="userA" refType="h" refFor="ch" refForName="bullet3a" fact="0.53"/>
                    <dgm:constr type="r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r" for="ch" forName="textBox3b" refType="ctrX" refFor="ch" refForName="bullet3b"/>
                    <dgm:constr type="b" for="ch" forName="textBox3b" refType="ctrY" refFor="ch" refForName="bullet3b"/>
                    <dgm:constr type="w" for="ch" forName="textBox3b" refType="w" fact="0.24"/>
                    <dgm:constr type="h" for="ch" forName="textBox3b" refType="h" fact="0.456"/>
                    <dgm:constr type="userB" refType="h" refFor="ch" refForName="bullet3b" fact="0.53"/>
                    <dgm:constr type="r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r" for="ch" forName="textBox3c" refType="ctrX" refFor="ch" refForName="bullet3c"/>
                    <dgm:constr type="b" for="ch" forName="textBox3c" refType="ctrY" refFor="ch" refForName="bullet3c"/>
                    <dgm:constr type="w" for="ch" forName="textBox3c" refType="w" fact="0.24"/>
                    <dgm:constr type="h" for="ch" forName="textBox3c" refType="h" fact="0.305"/>
                    <dgm:constr type="userC" refType="h" refFor="ch" refForName="bullet3c" fact="0.53"/>
                    <dgm:constr type="rMarg" for="ch" forName="textBox3c" refType="userC" fact="2.834"/>
                    <dgm:constr type="primFontSz" for="ch" ptType="node" op="equ" val="65"/>
                  </dgm:constrLst>
                </dgm:else>
              </dgm:choose>
              <dgm:ruleLst/>
              <dgm:forEach name="Name40" axis="ch" ptType="node" cnt="1">
                <dgm:layoutNode name="bullet3a" styleLbl="node1">
                  <dgm:alg type="sp"/>
                  <dgm:shape xmlns:r="http://schemas.openxmlformats.org/officeDocument/2006/relationships" type="ellipse" r:blip="">
                    <dgm:adjLst/>
                  </dgm:shape>
                  <dgm:presOf/>
                  <dgm:constrLst/>
                  <dgm:ruleLst/>
                </dgm:layoutNode>
                <dgm:layoutNode name="textBox3a" styleLbl="revTx">
                  <dgm:varLst>
                    <dgm:bulletEnabled val="1"/>
                  </dgm:varLst>
                  <dgm:choose name="Name41">
                    <dgm:if name="Name42" func="var" arg="dir" op="equ" val="norm">
                      <dgm:choose name="Name43">
                        <dgm:if name="Name44" axis="root des" ptType="all node" func="maxDepth" op="gt" val="1">
                          <dgm:alg type="tx">
                            <dgm:param type="txAnchorVert" val="t"/>
                            <dgm:param type="parTxLTRAlign" val="l"/>
                            <dgm:param type="parTxRTLAlign" val="r"/>
                          </dgm:alg>
                        </dgm:if>
                        <dgm:else name="Name45">
                          <dgm:alg type="tx">
                            <dgm:param type="txAnchorVert" val="t"/>
                            <dgm:param type="parTxLTRAlign" val="l"/>
                            <dgm:param type="parTxRTLAlign" val="l"/>
                          </dgm:alg>
                        </dgm:else>
                      </dgm:choose>
                    </dgm:if>
                    <dgm:else name="Name46">
                      <dgm:choose name="Name47">
                        <dgm:if name="Name48" axis="root des" ptType="all node" func="maxDepth" op="gt" val="1">
                          <dgm:alg type="tx">
                            <dgm:param type="txAnchorVert" val="b"/>
                            <dgm:param type="txAnchorVertCh" val="b"/>
                            <dgm:param type="parTxLTRAlign" val="l"/>
                            <dgm:param type="parTxRTLAlign" val="r"/>
                          </dgm:alg>
                        </dgm:if>
                        <dgm:else name="Name4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50">
                    <dgm:if name="Name51" func="var" arg="dir" op="equ" val="norm">
                      <dgm:constrLst>
                        <dgm:constr type="rMarg"/>
                        <dgm:constr type="tMarg"/>
                        <dgm:constr type="bMarg"/>
                      </dgm:constrLst>
                    </dgm:if>
                    <dgm:else name="Name52">
                      <dgm:constrLst>
                        <dgm:constr type="lMarg"/>
                        <dgm:constr type="tMarg"/>
                        <dgm:constr type="bMarg"/>
                      </dgm:constrLst>
                    </dgm:else>
                  </dgm:choose>
                  <dgm:ruleLst>
                    <dgm:rule type="primFontSz" val="5" fact="NaN" max="NaN"/>
                  </dgm:ruleLst>
                </dgm:layoutNode>
              </dgm:forEach>
              <dgm:forEach name="Name53" axis="ch" ptType="node" st="2" cnt="1">
                <dgm:layoutNode name="bullet3b" styleLbl="node1">
                  <dgm:alg type="sp"/>
                  <dgm:shape xmlns:r="http://schemas.openxmlformats.org/officeDocument/2006/relationships" type="ellipse" r:blip="">
                    <dgm:adjLst/>
                  </dgm:shape>
                  <dgm:presOf/>
                  <dgm:constrLst/>
                  <dgm:ruleLst/>
                </dgm:layoutNode>
                <dgm:layoutNode name="textBox3b" styleLbl="revTx">
                  <dgm:varLst>
                    <dgm:bulletEnabled val="1"/>
                  </dgm:varLst>
                  <dgm:choose name="Name54">
                    <dgm:if name="Name55" func="var" arg="dir" op="equ" val="norm">
                      <dgm:choose name="Name56">
                        <dgm:if name="Name57" axis="root des" ptType="all node" func="maxDepth" op="gt" val="1">
                          <dgm:alg type="tx">
                            <dgm:param type="txAnchorVert" val="t"/>
                            <dgm:param type="parTxLTRAlign" val="l"/>
                            <dgm:param type="parTxRTLAlign" val="r"/>
                          </dgm:alg>
                        </dgm:if>
                        <dgm:else name="Name58">
                          <dgm:alg type="tx">
                            <dgm:param type="txAnchorVert" val="t"/>
                            <dgm:param type="parTxLTRAlign" val="l"/>
                            <dgm:param type="parTxRTLAlign" val="l"/>
                          </dgm:alg>
                        </dgm:else>
                      </dgm:choose>
                    </dgm:if>
                    <dgm:else name="Name59">
                      <dgm:choose name="Name60">
                        <dgm:if name="Name61" axis="root des" ptType="all node" func="maxDepth" op="gt" val="1">
                          <dgm:alg type="tx">
                            <dgm:param type="txAnchorVert" val="b"/>
                            <dgm:param type="txAnchorVertCh" val="b"/>
                            <dgm:param type="parTxLTRAlign" val="l"/>
                            <dgm:param type="parTxRTLAlign" val="r"/>
                          </dgm:alg>
                        </dgm:if>
                        <dgm:else name="Name6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63">
                    <dgm:if name="Name64" func="var" arg="dir" op="equ" val="norm">
                      <dgm:constrLst>
                        <dgm:constr type="rMarg"/>
                        <dgm:constr type="tMarg"/>
                        <dgm:constr type="bMarg"/>
                      </dgm:constrLst>
                    </dgm:if>
                    <dgm:else name="Name65">
                      <dgm:constrLst>
                        <dgm:constr type="lMarg"/>
                        <dgm:constr type="tMarg"/>
                        <dgm:constr type="bMarg"/>
                      </dgm:constrLst>
                    </dgm:else>
                  </dgm:choose>
                  <dgm:ruleLst>
                    <dgm:rule type="primFontSz" val="5" fact="NaN" max="NaN"/>
                  </dgm:ruleLst>
                </dgm:layoutNode>
              </dgm:forEach>
              <dgm:forEach name="Name66" axis="ch" ptType="node" st="3" cnt="1">
                <dgm:layoutNode name="bullet3c" styleLbl="node1">
                  <dgm:alg type="sp"/>
                  <dgm:shape xmlns:r="http://schemas.openxmlformats.org/officeDocument/2006/relationships" type="ellipse" r:blip="">
                    <dgm:adjLst/>
                  </dgm:shape>
                  <dgm:presOf/>
                  <dgm:constrLst/>
                  <dgm:ruleLst/>
                </dgm:layoutNode>
                <dgm:layoutNode name="textBox3c" styleLbl="revTx">
                  <dgm:varLst>
                    <dgm:bulletEnabled val="1"/>
                  </dgm:varLst>
                  <dgm:choose name="Name67">
                    <dgm:if name="Name68" func="var" arg="dir" op="equ" val="norm">
                      <dgm:choose name="Name69">
                        <dgm:if name="Name70" axis="root des" ptType="all node" func="maxDepth" op="gt" val="1">
                          <dgm:alg type="tx">
                            <dgm:param type="txAnchorVert" val="t"/>
                            <dgm:param type="parTxLTRAlign" val="l"/>
                            <dgm:param type="parTxRTLAlign" val="r"/>
                          </dgm:alg>
                        </dgm:if>
                        <dgm:else name="Name71">
                          <dgm:alg type="tx">
                            <dgm:param type="txAnchorVert" val="t"/>
                            <dgm:param type="parTxLTRAlign" val="l"/>
                            <dgm:param type="parTxRTLAlign" val="l"/>
                          </dgm:alg>
                        </dgm:else>
                      </dgm:choose>
                    </dgm:if>
                    <dgm:else name="Name72">
                      <dgm:choose name="Name73">
                        <dgm:if name="Name74" axis="root des" ptType="all node" func="maxDepth" op="gt" val="1">
                          <dgm:alg type="tx">
                            <dgm:param type="txAnchorVert" val="b"/>
                            <dgm:param type="txAnchorVertCh" val="b"/>
                            <dgm:param type="parTxLTRAlign" val="l"/>
                            <dgm:param type="parTxRTLAlign" val="r"/>
                          </dgm:alg>
                        </dgm:if>
                        <dgm:else name="Name7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76">
                    <dgm:if name="Name77" func="var" arg="dir" op="equ" val="norm">
                      <dgm:constrLst>
                        <dgm:constr type="rMarg"/>
                        <dgm:constr type="tMarg"/>
                        <dgm:constr type="bMarg"/>
                      </dgm:constrLst>
                    </dgm:if>
                    <dgm:else name="Name78">
                      <dgm:constrLst>
                        <dgm:constr type="lMarg"/>
                        <dgm:constr type="tMarg"/>
                        <dgm:constr type="bMarg"/>
                      </dgm:constrLst>
                    </dgm:else>
                  </dgm:choose>
                  <dgm:ruleLst>
                    <dgm:rule type="primFontSz" val="5" fact="NaN" max="NaN"/>
                  </dgm:ruleLst>
                </dgm:layoutNode>
              </dgm:forEach>
            </dgm:layoutNode>
          </dgm:if>
          <dgm:if name="Name79" axis="ch" ptType="node" func="cnt" op="equ" val="4">
            <dgm:layoutNode name="arrowDiagram4">
              <dgm:alg type="composite">
                <dgm:param type="vertAlign" val="none"/>
                <dgm:param type="horzAlign" val="none"/>
              </dgm:alg>
              <dgm:shape xmlns:r="http://schemas.openxmlformats.org/officeDocument/2006/relationships" r:blip="">
                <dgm:adjLst/>
              </dgm:shape>
              <dgm:presOf/>
              <dgm:choose name="Name80">
                <dgm:if name="Name81" func="var" arg="dir" op="equ" val="norm">
                  <dgm:constrLst>
                    <dgm:constr type="ctrX" for="ch" forName="bullet4a" refType="w" fact="0.11"/>
                    <dgm:constr type="ctrY" for="ch" forName="bullet4a" refType="h" fact="0.762"/>
                    <dgm:constr type="w" for="ch" forName="bullet4a" refType="w" fact="0.023"/>
                    <dgm:constr type="h" for="ch" forName="bullet4a" refType="w" refFor="ch" refForName="bullet4a"/>
                    <dgm:constr type="l" for="ch" forName="textBox4a" refType="ctrX" refFor="ch" refForName="bullet4a"/>
                    <dgm:constr type="t" for="ch" forName="textBox4a" refType="ctrY" refFor="ch" refForName="bullet4a"/>
                    <dgm:constr type="w" for="ch" forName="textBox4a" refType="w" fact="0.171"/>
                    <dgm:constr type="h" for="ch" forName="textBox4a" refType="h" fact="0.238"/>
                    <dgm:constr type="userA" refType="h" refFor="ch" refForName="bullet4a" fact="0.53"/>
                    <dgm:constr type="l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l" for="ch" forName="textBox4b" refType="ctrX" refFor="ch" refForName="bullet4b"/>
                    <dgm:constr type="t" for="ch" forName="textBox4b" refType="ctrY" refFor="ch" refForName="bullet4b"/>
                    <dgm:constr type="w" for="ch" forName="textBox4b" refType="w" fact="0.21"/>
                    <dgm:constr type="h" for="ch" forName="textBox4b" refType="h" fact="0.457"/>
                    <dgm:constr type="userB" refType="h" refFor="ch" refForName="bullet4b" fact="0.53"/>
                    <dgm:constr type="l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l" for="ch" forName="textBox4c" refType="ctrX" refFor="ch" refForName="bullet4c"/>
                    <dgm:constr type="t" for="ch" forName="textBox4c" refType="ctrY" refFor="ch" refForName="bullet4c"/>
                    <dgm:constr type="w" for="ch" forName="textBox4c" refType="w" fact="0.21"/>
                    <dgm:constr type="h" for="ch" forName="textBox4c" refType="h" fact="0.618"/>
                    <dgm:constr type="userC" refType="h" refFor="ch" refForName="bullet4c" fact="0.53"/>
                    <dgm:constr type="l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l" for="ch" forName="textBox4d" refType="ctrX" refFor="ch" refForName="bullet4d"/>
                    <dgm:constr type="t" for="ch" forName="textBox4d" refType="ctrY" refFor="ch" refForName="bullet4d"/>
                    <dgm:constr type="w" for="ch" forName="textBox4d" refType="w" fact="0.21"/>
                    <dgm:constr type="h" for="ch" forName="textBox4d" refType="h" fact="0.717"/>
                    <dgm:constr type="userD" refType="h" refFor="ch" refForName="bullet4d" fact="0.53"/>
                    <dgm:constr type="lMarg" for="ch" forName="textBox4d" refType="userD" fact="2.834"/>
                    <dgm:constr type="primFontSz" for="ch" ptType="node" op="equ" val="65"/>
                  </dgm:constrLst>
                </dgm:if>
                <dgm:else name="Name82">
                  <dgm:constrLst>
                    <dgm:constr type="ctrX" for="ch" forName="bullet4a" refType="w" fact="0.11"/>
                    <dgm:constr type="ctrY" for="ch" forName="bullet4a" refType="h" fact="0.762"/>
                    <dgm:constr type="w" for="ch" forName="bullet4a" refType="w" fact="0.023"/>
                    <dgm:constr type="h" for="ch" forName="bullet4a" refType="w" refFor="ch" refForName="bullet4a"/>
                    <dgm:constr type="r" for="ch" forName="textBox4a" refType="ctrX" refFor="ch" refForName="bullet4a"/>
                    <dgm:constr type="b" for="ch" forName="textBox4a" refType="ctrY" refFor="ch" refForName="bullet4a"/>
                    <dgm:constr type="w" for="ch" forName="textBox4a" refType="w" fact="0.11"/>
                    <dgm:constr type="h" for="ch" forName="textBox4a" refType="h" fact="0.762"/>
                    <dgm:constr type="userA" refType="h" refFor="ch" refForName="bullet4a" fact="0.53"/>
                    <dgm:constr type="r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r" for="ch" forName="textBox4b" refType="ctrX" refFor="ch" refForName="bullet4b"/>
                    <dgm:constr type="b" for="ch" forName="textBox4b" refType="ctrY" refFor="ch" refForName="bullet4b"/>
                    <dgm:constr type="w" for="ch" forName="textBox4b" refType="w" fact="0.171"/>
                    <dgm:constr type="h" for="ch" forName="textBox4b" refType="h" fact="0.543"/>
                    <dgm:constr type="userB" refType="h" refFor="ch" refForName="bullet4b" fact="0.53"/>
                    <dgm:constr type="r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r" for="ch" forName="textBox4c" refType="ctrX" refFor="ch" refForName="bullet4c"/>
                    <dgm:constr type="b" for="ch" forName="textBox4c" refType="ctrY" refFor="ch" refForName="bullet4c"/>
                    <dgm:constr type="w" for="ch" forName="textBox4c" refType="w" fact="0.21"/>
                    <dgm:constr type="h" for="ch" forName="textBox4c" refType="h" fact="0.382"/>
                    <dgm:constr type="userC" refType="h" refFor="ch" refForName="bullet4c" fact="0.53"/>
                    <dgm:constr type="r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r" for="ch" forName="textBox4d" refType="ctrX" refFor="ch" refForName="bullet4d"/>
                    <dgm:constr type="b" for="ch" forName="textBox4d" refType="ctrY" refFor="ch" refForName="bullet4d"/>
                    <dgm:constr type="w" for="ch" forName="textBox4d" refType="w" fact="0.21"/>
                    <dgm:constr type="h" for="ch" forName="textBox4d" refType="h" fact="0.283"/>
                    <dgm:constr type="userD" refType="h" refFor="ch" refForName="bullet4d" fact="0.53"/>
                    <dgm:constr type="rMarg" for="ch" forName="textBox4d" refType="userD" fact="2.834"/>
                    <dgm:constr type="primFontSz" for="ch" ptType="node" op="equ" val="65"/>
                  </dgm:constrLst>
                </dgm:else>
              </dgm:choose>
              <dgm:ruleLst/>
              <dgm:forEach name="Name83" axis="ch" ptType="node" cnt="1">
                <dgm:layoutNode name="bullet4a" styleLbl="node1">
                  <dgm:alg type="sp"/>
                  <dgm:shape xmlns:r="http://schemas.openxmlformats.org/officeDocument/2006/relationships" type="ellipse" r:blip="">
                    <dgm:adjLst/>
                  </dgm:shape>
                  <dgm:presOf/>
                  <dgm:constrLst/>
                  <dgm:ruleLst/>
                </dgm:layoutNode>
                <dgm:layoutNode name="textBox4a" styleLbl="revTx">
                  <dgm:varLst>
                    <dgm:bulletEnabled val="1"/>
                  </dgm:varLst>
                  <dgm:choose name="Name84">
                    <dgm:if name="Name85" func="var" arg="dir" op="equ" val="norm">
                      <dgm:choose name="Name86">
                        <dgm:if name="Name87" axis="root des" ptType="all node" func="maxDepth" op="gt" val="1">
                          <dgm:alg type="tx">
                            <dgm:param type="txAnchorVert" val="t"/>
                            <dgm:param type="parTxLTRAlign" val="l"/>
                            <dgm:param type="parTxRTLAlign" val="r"/>
                          </dgm:alg>
                        </dgm:if>
                        <dgm:else name="Name88">
                          <dgm:alg type="tx">
                            <dgm:param type="txAnchorVert" val="t"/>
                            <dgm:param type="parTxLTRAlign" val="l"/>
                            <dgm:param type="parTxRTLAlign" val="l"/>
                          </dgm:alg>
                        </dgm:else>
                      </dgm:choose>
                    </dgm:if>
                    <dgm:else name="Name89">
                      <dgm:choose name="Name90">
                        <dgm:if name="Name91" axis="root des" ptType="all node" func="maxDepth" op="gt" val="1">
                          <dgm:alg type="tx">
                            <dgm:param type="txAnchorVert" val="b"/>
                            <dgm:param type="txAnchorVertCh" val="b"/>
                            <dgm:param type="parTxLTRAlign" val="l"/>
                            <dgm:param type="parTxRTLAlign" val="r"/>
                          </dgm:alg>
                        </dgm:if>
                        <dgm:else name="Name9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rMarg"/>
                        <dgm:constr type="tMarg"/>
                        <dgm:constr type="bMarg"/>
                      </dgm:constrLst>
                    </dgm:if>
                    <dgm:else name="Name95">
                      <dgm:constrLst>
                        <dgm:constr type="lMarg"/>
                        <dgm:constr type="tMarg"/>
                        <dgm:constr type="bMarg"/>
                      </dgm:constrLst>
                    </dgm:else>
                  </dgm:choose>
                  <dgm:ruleLst>
                    <dgm:rule type="primFontSz" val="5" fact="NaN" max="NaN"/>
                  </dgm:ruleLst>
                </dgm:layoutNode>
              </dgm:forEach>
              <dgm:forEach name="Name96" axis="ch" ptType="node" st="2" cnt="1">
                <dgm:layoutNode name="bullet4b" styleLbl="node1">
                  <dgm:alg type="sp"/>
                  <dgm:shape xmlns:r="http://schemas.openxmlformats.org/officeDocument/2006/relationships" type="ellipse" r:blip="">
                    <dgm:adjLst/>
                  </dgm:shape>
                  <dgm:presOf/>
                  <dgm:constrLst/>
                  <dgm:ruleLst/>
                </dgm:layoutNode>
                <dgm:layoutNode name="textBox4b" styleLbl="revTx">
                  <dgm:varLst>
                    <dgm:bulletEnabled val="1"/>
                  </dgm:varLst>
                  <dgm:choose name="Name97">
                    <dgm:if name="Name98" func="var" arg="dir" op="equ" val="norm">
                      <dgm:choose name="Name99">
                        <dgm:if name="Name100" axis="root des" ptType="all node" func="maxDepth" op="gt" val="1">
                          <dgm:alg type="tx">
                            <dgm:param type="txAnchorVert" val="t"/>
                            <dgm:param type="parTxLTRAlign" val="l"/>
                            <dgm:param type="parTxRTLAlign" val="r"/>
                          </dgm:alg>
                        </dgm:if>
                        <dgm:else name="Name101">
                          <dgm:alg type="tx">
                            <dgm:param type="txAnchorVert" val="t"/>
                            <dgm:param type="parTxLTRAlign" val="l"/>
                            <dgm:param type="parTxRTLAlign" val="l"/>
                          </dgm:alg>
                        </dgm:else>
                      </dgm:choose>
                    </dgm:if>
                    <dgm:else name="Name102">
                      <dgm:choose name="Name103">
                        <dgm:if name="Name104" axis="root des" ptType="all node" func="maxDepth" op="gt" val="1">
                          <dgm:alg type="tx">
                            <dgm:param type="txAnchorVert" val="b"/>
                            <dgm:param type="txAnchorVertCh" val="b"/>
                            <dgm:param type="parTxLTRAlign" val="l"/>
                            <dgm:param type="parTxRTLAlign" val="r"/>
                          </dgm:alg>
                        </dgm:if>
                        <dgm:else name="Name10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06">
                    <dgm:if name="Name107" func="var" arg="dir" op="equ" val="norm">
                      <dgm:constrLst>
                        <dgm:constr type="rMarg"/>
                        <dgm:constr type="tMarg"/>
                        <dgm:constr type="bMarg"/>
                      </dgm:constrLst>
                    </dgm:if>
                    <dgm:else name="Name108">
                      <dgm:constrLst>
                        <dgm:constr type="lMarg"/>
                        <dgm:constr type="tMarg"/>
                        <dgm:constr type="bMarg"/>
                      </dgm:constrLst>
                    </dgm:else>
                  </dgm:choose>
                  <dgm:ruleLst>
                    <dgm:rule type="primFontSz" val="5" fact="NaN" max="NaN"/>
                  </dgm:ruleLst>
                </dgm:layoutNode>
              </dgm:forEach>
              <dgm:forEach name="Name109" axis="ch" ptType="node" st="3" cnt="1">
                <dgm:layoutNode name="bullet4c" styleLbl="node1">
                  <dgm:alg type="sp"/>
                  <dgm:shape xmlns:r="http://schemas.openxmlformats.org/officeDocument/2006/relationships" type="ellipse" r:blip="">
                    <dgm:adjLst/>
                  </dgm:shape>
                  <dgm:presOf/>
                  <dgm:constrLst/>
                  <dgm:ruleLst/>
                </dgm:layoutNode>
                <dgm:layoutNode name="textBox4c" styleLbl="revTx">
                  <dgm:varLst>
                    <dgm:bulletEnabled val="1"/>
                  </dgm:varLst>
                  <dgm:choose name="Name110">
                    <dgm:if name="Name111" func="var" arg="dir" op="equ" val="norm">
                      <dgm:choose name="Name112">
                        <dgm:if name="Name113" axis="root des" ptType="all node" func="maxDepth" op="gt" val="1">
                          <dgm:alg type="tx">
                            <dgm:param type="txAnchorVert" val="t"/>
                            <dgm:param type="parTxLTRAlign" val="l"/>
                            <dgm:param type="parTxRTLAlign" val="r"/>
                          </dgm:alg>
                        </dgm:if>
                        <dgm:else name="Name114">
                          <dgm:alg type="tx">
                            <dgm:param type="txAnchorVert" val="t"/>
                            <dgm:param type="parTxLTRAlign" val="l"/>
                            <dgm:param type="parTxRTLAlign" val="l"/>
                          </dgm:alg>
                        </dgm:else>
                      </dgm:choose>
                    </dgm:if>
                    <dgm:else name="Name115">
                      <dgm:choose name="Name116">
                        <dgm:if name="Name117" axis="root des" ptType="all node" func="maxDepth" op="gt" val="1">
                          <dgm:alg type="tx">
                            <dgm:param type="txAnchorVert" val="b"/>
                            <dgm:param type="txAnchorVertCh" val="b"/>
                            <dgm:param type="parTxLTRAlign" val="l"/>
                            <dgm:param type="parTxRTLAlign" val="r"/>
                          </dgm:alg>
                        </dgm:if>
                        <dgm:else name="Name11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19">
                    <dgm:if name="Name120" func="var" arg="dir" op="equ" val="norm">
                      <dgm:constrLst>
                        <dgm:constr type="rMarg"/>
                        <dgm:constr type="tMarg"/>
                        <dgm:constr type="bMarg"/>
                      </dgm:constrLst>
                    </dgm:if>
                    <dgm:else name="Name121">
                      <dgm:constrLst>
                        <dgm:constr type="lMarg"/>
                        <dgm:constr type="tMarg"/>
                        <dgm:constr type="bMarg"/>
                      </dgm:constrLst>
                    </dgm:else>
                  </dgm:choose>
                  <dgm:ruleLst>
                    <dgm:rule type="primFontSz" val="5" fact="NaN" max="NaN"/>
                  </dgm:ruleLst>
                </dgm:layoutNode>
              </dgm:forEach>
              <dgm:forEach name="Name122" axis="ch" ptType="node" st="4" cnt="1">
                <dgm:layoutNode name="bullet4d" styleLbl="node1">
                  <dgm:alg type="sp"/>
                  <dgm:shape xmlns:r="http://schemas.openxmlformats.org/officeDocument/2006/relationships" type="ellipse" r:blip="">
                    <dgm:adjLst/>
                  </dgm:shape>
                  <dgm:presOf/>
                  <dgm:constrLst/>
                  <dgm:ruleLst/>
                </dgm:layoutNode>
                <dgm:layoutNode name="textBox4d" styleLbl="revTx">
                  <dgm:varLst>
                    <dgm:bulletEnabled val="1"/>
                  </dgm:varLst>
                  <dgm:choose name="Name123">
                    <dgm:if name="Name124" func="var" arg="dir" op="equ" val="norm">
                      <dgm:choose name="Name125">
                        <dgm:if name="Name126" axis="root des" ptType="all node" func="maxDepth" op="gt" val="1">
                          <dgm:alg type="tx">
                            <dgm:param type="txAnchorVert" val="t"/>
                            <dgm:param type="parTxLTRAlign" val="l"/>
                            <dgm:param type="parTxRTLAlign" val="r"/>
                          </dgm:alg>
                        </dgm:if>
                        <dgm:else name="Name127">
                          <dgm:alg type="tx">
                            <dgm:param type="txAnchorVert" val="t"/>
                            <dgm:param type="parTxLTRAlign" val="l"/>
                            <dgm:param type="parTxRTLAlign" val="l"/>
                          </dgm:alg>
                        </dgm:else>
                      </dgm:choose>
                    </dgm:if>
                    <dgm:else name="Name128">
                      <dgm:choose name="Name129">
                        <dgm:if name="Name130" axis="root des" ptType="all node" func="maxDepth" op="gt" val="1">
                          <dgm:alg type="tx">
                            <dgm:param type="txAnchorVert" val="b"/>
                            <dgm:param type="txAnchorVertCh" val="b"/>
                            <dgm:param type="parTxLTRAlign" val="l"/>
                            <dgm:param type="parTxRTLAlign" val="r"/>
                          </dgm:alg>
                        </dgm:if>
                        <dgm:else name="Name13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32">
                    <dgm:if name="Name133" func="var" arg="dir" op="equ" val="norm">
                      <dgm:constrLst>
                        <dgm:constr type="rMarg"/>
                        <dgm:constr type="tMarg"/>
                        <dgm:constr type="bMarg"/>
                      </dgm:constrLst>
                    </dgm:if>
                    <dgm:else name="Name134">
                      <dgm:constrLst>
                        <dgm:constr type="lMarg"/>
                        <dgm:constr type="tMarg"/>
                        <dgm:constr type="bMarg"/>
                      </dgm:constrLst>
                    </dgm:else>
                  </dgm:choose>
                  <dgm:ruleLst>
                    <dgm:rule type="primFontSz" val="5" fact="NaN" max="NaN"/>
                  </dgm:ruleLst>
                </dgm:layoutNode>
              </dgm:forEach>
            </dgm:layoutNode>
          </dgm:if>
          <dgm:else name="Name135">
            <dgm:layoutNode name="arrowDiagram5">
              <dgm:alg type="composite">
                <dgm:param type="vertAlign" val="none"/>
                <dgm:param type="horzAlign" val="none"/>
              </dgm:alg>
              <dgm:shape xmlns:r="http://schemas.openxmlformats.org/officeDocument/2006/relationships" r:blip="">
                <dgm:adjLst/>
              </dgm:shape>
              <dgm:presOf/>
              <dgm:choose name="Name136">
                <dgm:if name="Name137" func="var" arg="dir" op="equ" val="norm">
                  <dgm:constrLst>
                    <dgm:constr type="ctrX" for="ch" forName="bullet5a" refType="w" fact="0.11"/>
                    <dgm:constr type="ctrY" for="ch" forName="bullet5a" refType="h" fact="0.762"/>
                    <dgm:constr type="w" for="ch" forName="bullet5a" refType="w" fact="0.023"/>
                    <dgm:constr type="h" for="ch" forName="bullet5a" refType="w" refFor="ch" refForName="bullet5a"/>
                    <dgm:constr type="l" for="ch" forName="textBox5a" refType="ctrX" refFor="ch" refForName="bullet5a"/>
                    <dgm:constr type="t" for="ch" forName="textBox5a" refType="ctrY" refFor="ch" refForName="bullet5a"/>
                    <dgm:constr type="w" for="ch" forName="textBox5a" refType="w" fact="0.131"/>
                    <dgm:constr type="h" for="ch" forName="textBox5a" refType="h" fact="0.238"/>
                    <dgm:constr type="userA" refType="h" refFor="ch" refForName="bullet5a" fact="0.53"/>
                    <dgm:constr type="l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l" for="ch" forName="textBox5b" refType="ctrX" refFor="ch" refForName="bullet5b"/>
                    <dgm:constr type="t" for="ch" forName="textBox5b" refType="ctrY" refFor="ch" refForName="bullet5b"/>
                    <dgm:constr type="w" for="ch" forName="textBox5b" refType="w" fact="0.166"/>
                    <dgm:constr type="h" for="ch" forName="textBox5b" refType="h" fact="0.419"/>
                    <dgm:constr type="userB" refType="h" refFor="ch" refForName="bullet5b" fact="0.53"/>
                    <dgm:constr type="l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l" for="ch" forName="textBox5c" refType="ctrX" refFor="ch" refForName="bullet5c"/>
                    <dgm:constr type="t" for="ch" forName="textBox5c" refType="ctrY" refFor="ch" refForName="bullet5c"/>
                    <dgm:constr type="w" for="ch" forName="textBox5c" refType="w" fact="0.193"/>
                    <dgm:constr type="h" for="ch" forName="textBox5c" refType="h" fact="0.562"/>
                    <dgm:constr type="userC" refType="h" refFor="ch" refForName="bullet5c" fact="0.53"/>
                    <dgm:constr type="l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l" for="ch" forName="textBox5d" refType="ctrX" refFor="ch" refForName="bullet5d"/>
                    <dgm:constr type="t" for="ch" forName="textBox5d" refType="ctrY" refFor="ch" refForName="bullet5d"/>
                    <dgm:constr type="w" for="ch" forName="textBox5d" refType="w" fact="0.2"/>
                    <dgm:constr type="h" for="ch" forName="textBox5d" refType="h" fact="0.67"/>
                    <dgm:constr type="userD" refType="h" refFor="ch" refForName="bullet5d" fact="0.53"/>
                    <dgm:constr type="l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l" for="ch" forName="textBox5e" refType="ctrX" refFor="ch" refForName="bullet5e"/>
                    <dgm:constr type="t" for="ch" forName="textBox5e" refType="ctrY" refFor="ch" refForName="bullet5e"/>
                    <dgm:constr type="w" for="ch" forName="textBox5e" refType="w" fact="0.2"/>
                    <dgm:constr type="h" for="ch" forName="textBox5e" refType="h" fact="0.736"/>
                    <dgm:constr type="userE" refType="h" refFor="ch" refForName="bullet5e" fact="0.53"/>
                    <dgm:constr type="lMarg" for="ch" forName="textBox5e" refType="userE" fact="2.834"/>
                    <dgm:constr type="primFontSz" for="ch" ptType="node" op="equ" val="65"/>
                  </dgm:constrLst>
                </dgm:if>
                <dgm:else name="Name138">
                  <dgm:constrLst>
                    <dgm:constr type="ctrX" for="ch" forName="bullet5a" refType="w" fact="0.11"/>
                    <dgm:constr type="ctrY" for="ch" forName="bullet5a" refType="h" fact="0.762"/>
                    <dgm:constr type="w" for="ch" forName="bullet5a" refType="w" fact="0.023"/>
                    <dgm:constr type="h" for="ch" forName="bullet5a" refType="w" refFor="ch" refForName="bullet5a"/>
                    <dgm:constr type="r" for="ch" forName="textBox5a" refType="ctrX" refFor="ch" refForName="bullet5a"/>
                    <dgm:constr type="b" for="ch" forName="textBox5a" refType="ctrY" refFor="ch" refForName="bullet5a"/>
                    <dgm:constr type="w" for="ch" forName="textBox5a" refType="w" fact="0.11"/>
                    <dgm:constr type="h" for="ch" forName="textBox5a" refType="h" fact="0.762"/>
                    <dgm:constr type="userA" refType="h" refFor="ch" refForName="bullet5a" fact="0.53"/>
                    <dgm:constr type="r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r" for="ch" forName="textBox5b" refType="ctrX" refFor="ch" refForName="bullet5b"/>
                    <dgm:constr type="b" for="ch" forName="textBox5b" refType="ctrY" refFor="ch" refForName="bullet5b"/>
                    <dgm:constr type="w" for="ch" forName="textBox5b" refType="w" fact="0.131"/>
                    <dgm:constr type="h" for="ch" forName="textBox5b" refType="h" fact="0.581"/>
                    <dgm:constr type="userB" refType="h" refFor="ch" refForName="bullet5b" fact="0.53"/>
                    <dgm:constr type="r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r" for="ch" forName="textBox5c" refType="ctrX" refFor="ch" refForName="bullet5c"/>
                    <dgm:constr type="b" for="ch" forName="textBox5c" refType="ctrY" refFor="ch" refForName="bullet5c"/>
                    <dgm:constr type="w" for="ch" forName="textBox5c" refType="w" fact="0.166"/>
                    <dgm:constr type="h" for="ch" forName="textBox5c" refType="h" fact="0.438"/>
                    <dgm:constr type="userC" refType="h" refFor="ch" refForName="bullet5c" fact="0.53"/>
                    <dgm:constr type="r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r" for="ch" forName="textBox5d" refType="ctrX" refFor="ch" refForName="bullet5d"/>
                    <dgm:constr type="b" for="ch" forName="textBox5d" refType="ctrY" refFor="ch" refForName="bullet5d"/>
                    <dgm:constr type="w" for="ch" forName="textBox5d" refType="w" fact="0.193"/>
                    <dgm:constr type="h" for="ch" forName="textBox5d" refType="h" fact="0.33"/>
                    <dgm:constr type="userD" refType="h" refFor="ch" refForName="bullet5d" fact="0.53"/>
                    <dgm:constr type="r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r" for="ch" forName="textBox5e" refType="ctrX" refFor="ch" refForName="bullet5e"/>
                    <dgm:constr type="b" for="ch" forName="textBox5e" refType="ctrY" refFor="ch" refForName="bullet5e"/>
                    <dgm:constr type="w" for="ch" forName="textBox5e" refType="w" fact="0.2"/>
                    <dgm:constr type="h" for="ch" forName="textBox5e" refType="h" fact="0.264"/>
                    <dgm:constr type="userE" refType="h" refFor="ch" refForName="bullet5e" fact="0.53"/>
                    <dgm:constr type="rMarg" for="ch" forName="textBox5e" refType="userE" fact="2.834"/>
                    <dgm:constr type="primFontSz" for="ch" ptType="node" op="equ" val="65"/>
                  </dgm:constrLst>
                </dgm:else>
              </dgm:choose>
              <dgm:ruleLst/>
              <dgm:forEach name="Name139" axis="ch" ptType="node" cnt="1">
                <dgm:layoutNode name="bullet5a" styleLbl="node1">
                  <dgm:alg type="sp"/>
                  <dgm:shape xmlns:r="http://schemas.openxmlformats.org/officeDocument/2006/relationships" type="ellipse" r:blip="">
                    <dgm:adjLst/>
                  </dgm:shape>
                  <dgm:presOf/>
                  <dgm:constrLst/>
                  <dgm:ruleLst/>
                </dgm:layoutNode>
                <dgm:layoutNode name="textBox5a" styleLbl="revTx">
                  <dgm:varLst>
                    <dgm:bulletEnabled val="1"/>
                  </dgm:varLst>
                  <dgm:choose name="Name140">
                    <dgm:if name="Name141" func="var" arg="dir" op="equ" val="norm">
                      <dgm:choose name="Name142">
                        <dgm:if name="Name143" axis="root des" ptType="all node" func="maxDepth" op="gt" val="1">
                          <dgm:alg type="tx">
                            <dgm:param type="txAnchorVert" val="t"/>
                            <dgm:param type="parTxLTRAlign" val="l"/>
                            <dgm:param type="parTxRTLAlign" val="r"/>
                          </dgm:alg>
                        </dgm:if>
                        <dgm:else name="Name144">
                          <dgm:alg type="tx">
                            <dgm:param type="txAnchorVert" val="t"/>
                            <dgm:param type="parTxLTRAlign" val="l"/>
                            <dgm:param type="parTxRTLAlign" val="l"/>
                          </dgm:alg>
                        </dgm:else>
                      </dgm:choose>
                    </dgm:if>
                    <dgm:else name="Name145">
                      <dgm:choose name="Name146">
                        <dgm:if name="Name147" axis="root des" ptType="all node" func="maxDepth" op="gt" val="1">
                          <dgm:alg type="tx">
                            <dgm:param type="txAnchorVert" val="b"/>
                            <dgm:param type="txAnchorVertCh" val="b"/>
                            <dgm:param type="parTxLTRAlign" val="l"/>
                            <dgm:param type="parTxRTLAlign" val="r"/>
                          </dgm:alg>
                        </dgm:if>
                        <dgm:else name="Name14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49">
                    <dgm:if name="Name150" func="var" arg="dir" op="equ" val="norm">
                      <dgm:constrLst>
                        <dgm:constr type="rMarg"/>
                        <dgm:constr type="tMarg"/>
                        <dgm:constr type="bMarg"/>
                      </dgm:constrLst>
                    </dgm:if>
                    <dgm:else name="Name151">
                      <dgm:constrLst>
                        <dgm:constr type="lMarg"/>
                        <dgm:constr type="tMarg"/>
                        <dgm:constr type="bMarg"/>
                      </dgm:constrLst>
                    </dgm:else>
                  </dgm:choose>
                  <dgm:ruleLst>
                    <dgm:rule type="primFontSz" val="5" fact="NaN" max="NaN"/>
                  </dgm:ruleLst>
                </dgm:layoutNode>
              </dgm:forEach>
              <dgm:forEach name="Name152" axis="ch" ptType="node" st="2" cnt="1">
                <dgm:layoutNode name="bullet5b" styleLbl="node1">
                  <dgm:alg type="sp"/>
                  <dgm:shape xmlns:r="http://schemas.openxmlformats.org/officeDocument/2006/relationships" type="ellipse" r:blip="">
                    <dgm:adjLst/>
                  </dgm:shape>
                  <dgm:presOf/>
                  <dgm:constrLst/>
                  <dgm:ruleLst/>
                </dgm:layoutNode>
                <dgm:layoutNode name="textBox5b" styleLbl="revTx">
                  <dgm:varLst>
                    <dgm:bulletEnabled val="1"/>
                  </dgm:varLst>
                  <dgm:choose name="Name153">
                    <dgm:if name="Name154" func="var" arg="dir" op="equ" val="norm">
                      <dgm:choose name="Name155">
                        <dgm:if name="Name156" axis="root des" ptType="all node" func="maxDepth" op="gt" val="1">
                          <dgm:alg type="tx">
                            <dgm:param type="txAnchorVert" val="t"/>
                            <dgm:param type="parTxLTRAlign" val="l"/>
                            <dgm:param type="parTxRTLAlign" val="r"/>
                          </dgm:alg>
                        </dgm:if>
                        <dgm:else name="Name157">
                          <dgm:alg type="tx">
                            <dgm:param type="txAnchorVert" val="t"/>
                            <dgm:param type="parTxLTRAlign" val="l"/>
                            <dgm:param type="parTxRTLAlign" val="l"/>
                          </dgm:alg>
                        </dgm:else>
                      </dgm:choose>
                    </dgm:if>
                    <dgm:else name="Name158">
                      <dgm:choose name="Name159">
                        <dgm:if name="Name160" axis="root des" ptType="all node" func="maxDepth" op="gt" val="1">
                          <dgm:alg type="tx">
                            <dgm:param type="txAnchorVert" val="b"/>
                            <dgm:param type="txAnchorVertCh" val="b"/>
                            <dgm:param type="parTxLTRAlign" val="l"/>
                            <dgm:param type="parTxRTLAlign" val="r"/>
                          </dgm:alg>
                        </dgm:if>
                        <dgm:else name="Name16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62">
                    <dgm:if name="Name163" func="var" arg="dir" op="equ" val="norm">
                      <dgm:constrLst>
                        <dgm:constr type="rMarg"/>
                        <dgm:constr type="tMarg"/>
                        <dgm:constr type="bMarg"/>
                      </dgm:constrLst>
                    </dgm:if>
                    <dgm:else name="Name164">
                      <dgm:constrLst>
                        <dgm:constr type="lMarg"/>
                        <dgm:constr type="tMarg"/>
                        <dgm:constr type="bMarg"/>
                      </dgm:constrLst>
                    </dgm:else>
                  </dgm:choose>
                  <dgm:ruleLst>
                    <dgm:rule type="primFontSz" val="5" fact="NaN" max="NaN"/>
                  </dgm:ruleLst>
                </dgm:layoutNode>
              </dgm:forEach>
              <dgm:forEach name="Name165" axis="ch" ptType="node" st="3" cnt="1">
                <dgm:layoutNode name="bullet5c" styleLbl="node1">
                  <dgm:alg type="sp"/>
                  <dgm:shape xmlns:r="http://schemas.openxmlformats.org/officeDocument/2006/relationships" type="ellipse" r:blip="">
                    <dgm:adjLst/>
                  </dgm:shape>
                  <dgm:presOf/>
                  <dgm:constrLst/>
                  <dgm:ruleLst/>
                </dgm:layoutNode>
                <dgm:layoutNode name="textBox5c" styleLbl="revTx">
                  <dgm:varLst>
                    <dgm:bulletEnabled val="1"/>
                  </dgm:varLst>
                  <dgm:choose name="Name166">
                    <dgm:if name="Name167" func="var" arg="dir" op="equ" val="norm">
                      <dgm:choose name="Name168">
                        <dgm:if name="Name169" axis="root des" ptType="all node" func="maxDepth" op="gt" val="1">
                          <dgm:alg type="tx">
                            <dgm:param type="txAnchorVert" val="t"/>
                            <dgm:param type="parTxLTRAlign" val="l"/>
                            <dgm:param type="parTxRTLAlign" val="r"/>
                          </dgm:alg>
                        </dgm:if>
                        <dgm:else name="Name170">
                          <dgm:alg type="tx">
                            <dgm:param type="txAnchorVert" val="t"/>
                            <dgm:param type="parTxLTRAlign" val="l"/>
                            <dgm:param type="parTxRTLAlign" val="l"/>
                          </dgm:alg>
                        </dgm:else>
                      </dgm:choose>
                    </dgm:if>
                    <dgm:else name="Name171">
                      <dgm:choose name="Name172">
                        <dgm:if name="Name173" axis="root des" ptType="all node" func="maxDepth" op="gt" val="1">
                          <dgm:alg type="tx">
                            <dgm:param type="txAnchorVert" val="b"/>
                            <dgm:param type="txAnchorVertCh" val="b"/>
                            <dgm:param type="parTxLTRAlign" val="l"/>
                            <dgm:param type="parTxRTLAlign" val="r"/>
                          </dgm:alg>
                        </dgm:if>
                        <dgm:else name="Name174">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75">
                    <dgm:if name="Name176" func="var" arg="dir" op="equ" val="norm">
                      <dgm:constrLst>
                        <dgm:constr type="rMarg"/>
                        <dgm:constr type="tMarg"/>
                        <dgm:constr type="bMarg"/>
                      </dgm:constrLst>
                    </dgm:if>
                    <dgm:else name="Name177">
                      <dgm:constrLst>
                        <dgm:constr type="lMarg"/>
                        <dgm:constr type="tMarg"/>
                        <dgm:constr type="bMarg"/>
                      </dgm:constrLst>
                    </dgm:else>
                  </dgm:choose>
                  <dgm:ruleLst>
                    <dgm:rule type="primFontSz" val="5" fact="NaN" max="NaN"/>
                  </dgm:ruleLst>
                </dgm:layoutNode>
              </dgm:forEach>
              <dgm:forEach name="Name178" axis="ch" ptType="node" st="4" cnt="1">
                <dgm:layoutNode name="bullet5d" styleLbl="node1">
                  <dgm:alg type="sp"/>
                  <dgm:shape xmlns:r="http://schemas.openxmlformats.org/officeDocument/2006/relationships" type="ellipse" r:blip="">
                    <dgm:adjLst/>
                  </dgm:shape>
                  <dgm:presOf/>
                  <dgm:constrLst/>
                  <dgm:ruleLst/>
                </dgm:layoutNode>
                <dgm:layoutNode name="textBox5d" styleLbl="revTx">
                  <dgm:varLst>
                    <dgm:bulletEnabled val="1"/>
                  </dgm:varLst>
                  <dgm:choose name="Name179">
                    <dgm:if name="Name180" func="var" arg="dir" op="equ" val="norm">
                      <dgm:choose name="Name181">
                        <dgm:if name="Name182" axis="root des" ptType="all node" func="maxDepth" op="gt" val="1">
                          <dgm:alg type="tx">
                            <dgm:param type="txAnchorVert" val="t"/>
                            <dgm:param type="parTxLTRAlign" val="l"/>
                            <dgm:param type="parTxRTLAlign" val="r"/>
                          </dgm:alg>
                        </dgm:if>
                        <dgm:else name="Name183">
                          <dgm:alg type="tx">
                            <dgm:param type="txAnchorVert" val="t"/>
                            <dgm:param type="parTxLTRAlign" val="l"/>
                            <dgm:param type="parTxRTLAlign" val="l"/>
                          </dgm:alg>
                        </dgm:else>
                      </dgm:choose>
                    </dgm:if>
                    <dgm:else name="Name184">
                      <dgm:choose name="Name185">
                        <dgm:if name="Name186" axis="root des" ptType="all node" func="maxDepth" op="gt" val="1">
                          <dgm:alg type="tx">
                            <dgm:param type="txAnchorVert" val="b"/>
                            <dgm:param type="txAnchorVertCh" val="b"/>
                            <dgm:param type="parTxLTRAlign" val="l"/>
                            <dgm:param type="parTxRTLAlign" val="r"/>
                          </dgm:alg>
                        </dgm:if>
                        <dgm:else name="Name187">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88">
                    <dgm:if name="Name189" func="var" arg="dir" op="equ" val="norm">
                      <dgm:constrLst>
                        <dgm:constr type="rMarg"/>
                        <dgm:constr type="tMarg"/>
                        <dgm:constr type="bMarg"/>
                      </dgm:constrLst>
                    </dgm:if>
                    <dgm:else name="Name190">
                      <dgm:constrLst>
                        <dgm:constr type="lMarg"/>
                        <dgm:constr type="tMarg"/>
                        <dgm:constr type="bMarg"/>
                      </dgm:constrLst>
                    </dgm:else>
                  </dgm:choose>
                  <dgm:ruleLst>
                    <dgm:rule type="primFontSz" val="5" fact="NaN" max="NaN"/>
                  </dgm:ruleLst>
                </dgm:layoutNode>
              </dgm:forEach>
              <dgm:forEach name="Name191" axis="ch" ptType="node" st="5" cnt="1">
                <dgm:layoutNode name="bullet5e" styleLbl="node1">
                  <dgm:alg type="sp"/>
                  <dgm:shape xmlns:r="http://schemas.openxmlformats.org/officeDocument/2006/relationships" type="ellipse" r:blip="">
                    <dgm:adjLst/>
                  </dgm:shape>
                  <dgm:presOf/>
                  <dgm:constrLst/>
                  <dgm:ruleLst/>
                </dgm:layoutNode>
                <dgm:layoutNode name="textBox5e" styleLbl="revTx">
                  <dgm:varLst>
                    <dgm:bulletEnabled val="1"/>
                  </dgm:varLst>
                  <dgm:choose name="Name192">
                    <dgm:if name="Name193" func="var" arg="dir" op="equ" val="norm">
                      <dgm:choose name="Name194">
                        <dgm:if name="Name195" axis="root des" ptType="all node" func="maxDepth" op="gt" val="1">
                          <dgm:alg type="tx">
                            <dgm:param type="txAnchorVert" val="t"/>
                            <dgm:param type="parTxLTRAlign" val="l"/>
                            <dgm:param type="parTxRTLAlign" val="r"/>
                          </dgm:alg>
                        </dgm:if>
                        <dgm:else name="Name196">
                          <dgm:alg type="tx">
                            <dgm:param type="txAnchorVert" val="t"/>
                            <dgm:param type="parTxLTRAlign" val="l"/>
                            <dgm:param type="parTxRTLAlign" val="l"/>
                          </dgm:alg>
                        </dgm:else>
                      </dgm:choose>
                    </dgm:if>
                    <dgm:else name="Name197">
                      <dgm:choose name="Name198">
                        <dgm:if name="Name199" axis="root des" ptType="all node" func="maxDepth" op="gt" val="1">
                          <dgm:alg type="tx">
                            <dgm:param type="txAnchorVert" val="b"/>
                            <dgm:param type="txAnchorVertCh" val="b"/>
                            <dgm:param type="parTxLTRAlign" val="l"/>
                            <dgm:param type="parTxRTLAlign" val="r"/>
                          </dgm:alg>
                        </dgm:if>
                        <dgm:else name="Name200">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1">
                    <dgm:if name="Name202" func="var" arg="dir" op="equ" val="norm">
                      <dgm:constrLst>
                        <dgm:constr type="rMarg"/>
                        <dgm:constr type="tMarg"/>
                        <dgm:constr type="bMarg"/>
                      </dgm:constrLst>
                    </dgm:if>
                    <dgm:else name="Name203">
                      <dgm:constrLst>
                        <dgm:constr type="lMarg"/>
                        <dgm:constr type="tMarg"/>
                        <dgm:constr type="bMarg"/>
                      </dgm:constrLst>
                    </dgm:else>
                  </dgm:choose>
                  <dgm:ruleLst>
                    <dgm:rule type="primFontSz" val="5" fact="NaN" max="NaN"/>
                  </dgm:ruleLst>
                </dgm:layoutNode>
              </dgm:forEach>
            </dgm:layoutNode>
          </dgm:else>
        </dgm:choose>
      </dgm:if>
      <dgm:else name="Name204"/>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SG"/>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170CD1E-E617-4FAB-93C9-7D191578AF8B}" type="datetimeFigureOut">
              <a:rPr lang="en-SG" smtClean="0"/>
              <a:t>21/5/2024</a:t>
            </a:fld>
            <a:endParaRPr lang="en-SG"/>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SG"/>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SG"/>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555BD59-52CF-447A-8FDD-885118F0E2D3}" type="slidenum">
              <a:rPr lang="en-SG" smtClean="0"/>
              <a:t>‹#›</a:t>
            </a:fld>
            <a:endParaRPr lang="en-SG"/>
          </a:p>
        </p:txBody>
      </p:sp>
    </p:spTree>
    <p:extLst>
      <p:ext uri="{BB962C8B-B14F-4D97-AF65-F5344CB8AC3E}">
        <p14:creationId xmlns:p14="http://schemas.microsoft.com/office/powerpoint/2010/main" val="26312856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E555BD59-52CF-447A-8FDD-885118F0E2D3}" type="slidenum">
              <a:rPr lang="en-SG" smtClean="0"/>
              <a:t>1</a:t>
            </a:fld>
            <a:endParaRPr lang="en-SG"/>
          </a:p>
        </p:txBody>
      </p:sp>
    </p:spTree>
    <p:extLst>
      <p:ext uri="{BB962C8B-B14F-4D97-AF65-F5344CB8AC3E}">
        <p14:creationId xmlns:p14="http://schemas.microsoft.com/office/powerpoint/2010/main" val="32337820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E555BD59-52CF-447A-8FDD-885118F0E2D3}" type="slidenum">
              <a:rPr lang="en-SG" smtClean="0"/>
              <a:t>21</a:t>
            </a:fld>
            <a:endParaRPr lang="en-SG"/>
          </a:p>
        </p:txBody>
      </p:sp>
    </p:spTree>
    <p:extLst>
      <p:ext uri="{BB962C8B-B14F-4D97-AF65-F5344CB8AC3E}">
        <p14:creationId xmlns:p14="http://schemas.microsoft.com/office/powerpoint/2010/main" val="22740514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E555BD59-52CF-447A-8FDD-885118F0E2D3}" type="slidenum">
              <a:rPr lang="en-SG" smtClean="0"/>
              <a:t>22</a:t>
            </a:fld>
            <a:endParaRPr lang="en-SG"/>
          </a:p>
        </p:txBody>
      </p:sp>
    </p:spTree>
    <p:extLst>
      <p:ext uri="{BB962C8B-B14F-4D97-AF65-F5344CB8AC3E}">
        <p14:creationId xmlns:p14="http://schemas.microsoft.com/office/powerpoint/2010/main" val="31415566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E555BD59-52CF-447A-8FDD-885118F0E2D3}" type="slidenum">
              <a:rPr lang="en-SG" smtClean="0"/>
              <a:t>23</a:t>
            </a:fld>
            <a:endParaRPr lang="en-SG"/>
          </a:p>
        </p:txBody>
      </p:sp>
    </p:spTree>
    <p:extLst>
      <p:ext uri="{BB962C8B-B14F-4D97-AF65-F5344CB8AC3E}">
        <p14:creationId xmlns:p14="http://schemas.microsoft.com/office/powerpoint/2010/main" val="4316374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SG" dirty="0"/>
          </a:p>
        </p:txBody>
      </p:sp>
      <p:sp>
        <p:nvSpPr>
          <p:cNvPr id="4" name="Slide Number Placeholder 3"/>
          <p:cNvSpPr>
            <a:spLocks noGrp="1"/>
          </p:cNvSpPr>
          <p:nvPr>
            <p:ph type="sldNum" sz="quarter" idx="5"/>
          </p:nvPr>
        </p:nvSpPr>
        <p:spPr/>
        <p:txBody>
          <a:bodyPr/>
          <a:lstStyle/>
          <a:p>
            <a:fld id="{E555BD59-52CF-447A-8FDD-885118F0E2D3}" type="slidenum">
              <a:rPr lang="en-SG" smtClean="0"/>
              <a:t>24</a:t>
            </a:fld>
            <a:endParaRPr lang="en-SG"/>
          </a:p>
        </p:txBody>
      </p:sp>
    </p:spTree>
    <p:extLst>
      <p:ext uri="{BB962C8B-B14F-4D97-AF65-F5344CB8AC3E}">
        <p14:creationId xmlns:p14="http://schemas.microsoft.com/office/powerpoint/2010/main" val="11031686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E555BD59-52CF-447A-8FDD-885118F0E2D3}" type="slidenum">
              <a:rPr lang="en-SG" smtClean="0"/>
              <a:t>2</a:t>
            </a:fld>
            <a:endParaRPr lang="en-SG"/>
          </a:p>
        </p:txBody>
      </p:sp>
    </p:spTree>
    <p:extLst>
      <p:ext uri="{BB962C8B-B14F-4D97-AF65-F5344CB8AC3E}">
        <p14:creationId xmlns:p14="http://schemas.microsoft.com/office/powerpoint/2010/main" val="179246401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E555BD59-52CF-447A-8FDD-885118F0E2D3}" type="slidenum">
              <a:rPr lang="en-SG" smtClean="0"/>
              <a:t>25</a:t>
            </a:fld>
            <a:endParaRPr lang="en-SG"/>
          </a:p>
        </p:txBody>
      </p:sp>
    </p:spTree>
    <p:extLst>
      <p:ext uri="{BB962C8B-B14F-4D97-AF65-F5344CB8AC3E}">
        <p14:creationId xmlns:p14="http://schemas.microsoft.com/office/powerpoint/2010/main" val="25656244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E555BD59-52CF-447A-8FDD-885118F0E2D3}" type="slidenum">
              <a:rPr lang="en-SG" smtClean="0"/>
              <a:t>3</a:t>
            </a:fld>
            <a:endParaRPr lang="en-SG"/>
          </a:p>
        </p:txBody>
      </p:sp>
    </p:spTree>
    <p:extLst>
      <p:ext uri="{BB962C8B-B14F-4D97-AF65-F5344CB8AC3E}">
        <p14:creationId xmlns:p14="http://schemas.microsoft.com/office/powerpoint/2010/main" val="16497279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E555BD59-52CF-447A-8FDD-885118F0E2D3}" type="slidenum">
              <a:rPr lang="en-SG" smtClean="0"/>
              <a:t>4</a:t>
            </a:fld>
            <a:endParaRPr lang="en-SG"/>
          </a:p>
        </p:txBody>
      </p:sp>
    </p:spTree>
    <p:extLst>
      <p:ext uri="{BB962C8B-B14F-4D97-AF65-F5344CB8AC3E}">
        <p14:creationId xmlns:p14="http://schemas.microsoft.com/office/powerpoint/2010/main" val="17987708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E555BD59-52CF-447A-8FDD-885118F0E2D3}" type="slidenum">
              <a:rPr lang="en-SG" smtClean="0"/>
              <a:t>5</a:t>
            </a:fld>
            <a:endParaRPr lang="en-SG"/>
          </a:p>
        </p:txBody>
      </p:sp>
    </p:spTree>
    <p:extLst>
      <p:ext uri="{BB962C8B-B14F-4D97-AF65-F5344CB8AC3E}">
        <p14:creationId xmlns:p14="http://schemas.microsoft.com/office/powerpoint/2010/main" val="24413678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E555BD59-52CF-447A-8FDD-885118F0E2D3}" type="slidenum">
              <a:rPr lang="en-SG" smtClean="0"/>
              <a:t>6</a:t>
            </a:fld>
            <a:endParaRPr lang="en-SG"/>
          </a:p>
        </p:txBody>
      </p:sp>
    </p:spTree>
    <p:extLst>
      <p:ext uri="{BB962C8B-B14F-4D97-AF65-F5344CB8AC3E}">
        <p14:creationId xmlns:p14="http://schemas.microsoft.com/office/powerpoint/2010/main" val="29541528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E555BD59-52CF-447A-8FDD-885118F0E2D3}" type="slidenum">
              <a:rPr lang="en-SG" smtClean="0"/>
              <a:t>7</a:t>
            </a:fld>
            <a:endParaRPr lang="en-SG"/>
          </a:p>
        </p:txBody>
      </p:sp>
    </p:spTree>
    <p:extLst>
      <p:ext uri="{BB962C8B-B14F-4D97-AF65-F5344CB8AC3E}">
        <p14:creationId xmlns:p14="http://schemas.microsoft.com/office/powerpoint/2010/main" val="4018952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14106F-A246-2E48-9544-E8146AB80CF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3229C53-2CA9-764A-93AB-ECAD546B01F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66C782C-8745-7347-B6AC-4D8772289B98}"/>
              </a:ext>
            </a:extLst>
          </p:cNvPr>
          <p:cNvSpPr>
            <a:spLocks noGrp="1"/>
          </p:cNvSpPr>
          <p:nvPr>
            <p:ph type="dt" sz="half" idx="10"/>
          </p:nvPr>
        </p:nvSpPr>
        <p:spPr/>
        <p:txBody>
          <a:bodyPr/>
          <a:lstStyle/>
          <a:p>
            <a:fld id="{37A2730A-859E-B540-ADF3-E97069AD1FDB}" type="datetimeFigureOut">
              <a:rPr lang="en-US" smtClean="0"/>
              <a:t>5/21/2024</a:t>
            </a:fld>
            <a:endParaRPr lang="en-US"/>
          </a:p>
        </p:txBody>
      </p:sp>
      <p:sp>
        <p:nvSpPr>
          <p:cNvPr id="5" name="Footer Placeholder 4">
            <a:extLst>
              <a:ext uri="{FF2B5EF4-FFF2-40B4-BE49-F238E27FC236}">
                <a16:creationId xmlns:a16="http://schemas.microsoft.com/office/drawing/2014/main" id="{0A1CFD0D-118D-4441-A91C-1B836A28AAD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ACB8388-0632-6942-96AC-2D619404EDCE}"/>
              </a:ext>
            </a:extLst>
          </p:cNvPr>
          <p:cNvSpPr>
            <a:spLocks noGrp="1"/>
          </p:cNvSpPr>
          <p:nvPr>
            <p:ph type="sldNum" sz="quarter" idx="12"/>
          </p:nvPr>
        </p:nvSpPr>
        <p:spPr/>
        <p:txBody>
          <a:bodyPr/>
          <a:lstStyle/>
          <a:p>
            <a:fld id="{8E05DC9C-C50D-D242-B083-59CEE07163F1}" type="slidenum">
              <a:rPr lang="en-US" smtClean="0"/>
              <a:t>‹#›</a:t>
            </a:fld>
            <a:endParaRPr lang="en-US"/>
          </a:p>
        </p:txBody>
      </p:sp>
    </p:spTree>
    <p:extLst>
      <p:ext uri="{BB962C8B-B14F-4D97-AF65-F5344CB8AC3E}">
        <p14:creationId xmlns:p14="http://schemas.microsoft.com/office/powerpoint/2010/main" val="11517461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659CC8-54DA-0A42-9DA3-C9E7FB11FDD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31DD596-2259-614F-A986-3F25CF600FDE}"/>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FA5B1C8-F927-B147-8326-E3862924A8F1}"/>
              </a:ext>
            </a:extLst>
          </p:cNvPr>
          <p:cNvSpPr>
            <a:spLocks noGrp="1"/>
          </p:cNvSpPr>
          <p:nvPr>
            <p:ph type="dt" sz="half" idx="10"/>
          </p:nvPr>
        </p:nvSpPr>
        <p:spPr/>
        <p:txBody>
          <a:bodyPr/>
          <a:lstStyle/>
          <a:p>
            <a:fld id="{37A2730A-859E-B540-ADF3-E97069AD1FDB}" type="datetimeFigureOut">
              <a:rPr lang="en-US" smtClean="0"/>
              <a:t>5/21/2024</a:t>
            </a:fld>
            <a:endParaRPr lang="en-US"/>
          </a:p>
        </p:txBody>
      </p:sp>
      <p:sp>
        <p:nvSpPr>
          <p:cNvPr id="5" name="Footer Placeholder 4">
            <a:extLst>
              <a:ext uri="{FF2B5EF4-FFF2-40B4-BE49-F238E27FC236}">
                <a16:creationId xmlns:a16="http://schemas.microsoft.com/office/drawing/2014/main" id="{EC0B53A9-157A-9941-B952-607DAB5FA2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3CF697C-66DE-734A-9CA9-579BCEA17025}"/>
              </a:ext>
            </a:extLst>
          </p:cNvPr>
          <p:cNvSpPr>
            <a:spLocks noGrp="1"/>
          </p:cNvSpPr>
          <p:nvPr>
            <p:ph type="sldNum" sz="quarter" idx="12"/>
          </p:nvPr>
        </p:nvSpPr>
        <p:spPr/>
        <p:txBody>
          <a:bodyPr/>
          <a:lstStyle/>
          <a:p>
            <a:fld id="{8E05DC9C-C50D-D242-B083-59CEE07163F1}" type="slidenum">
              <a:rPr lang="en-US" smtClean="0"/>
              <a:t>‹#›</a:t>
            </a:fld>
            <a:endParaRPr lang="en-US"/>
          </a:p>
        </p:txBody>
      </p:sp>
    </p:spTree>
    <p:extLst>
      <p:ext uri="{BB962C8B-B14F-4D97-AF65-F5344CB8AC3E}">
        <p14:creationId xmlns:p14="http://schemas.microsoft.com/office/powerpoint/2010/main" val="4013883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BFAABD5-DA08-A547-B641-D0E08891728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2B8267B-68DB-BD49-A9B4-434AE7BB23F1}"/>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ED2D5EC-A445-FF43-82E6-1E7554A5DCB3}"/>
              </a:ext>
            </a:extLst>
          </p:cNvPr>
          <p:cNvSpPr>
            <a:spLocks noGrp="1"/>
          </p:cNvSpPr>
          <p:nvPr>
            <p:ph type="dt" sz="half" idx="10"/>
          </p:nvPr>
        </p:nvSpPr>
        <p:spPr/>
        <p:txBody>
          <a:bodyPr/>
          <a:lstStyle/>
          <a:p>
            <a:fld id="{37A2730A-859E-B540-ADF3-E97069AD1FDB}" type="datetimeFigureOut">
              <a:rPr lang="en-US" smtClean="0"/>
              <a:t>5/21/2024</a:t>
            </a:fld>
            <a:endParaRPr lang="en-US"/>
          </a:p>
        </p:txBody>
      </p:sp>
      <p:sp>
        <p:nvSpPr>
          <p:cNvPr id="5" name="Footer Placeholder 4">
            <a:extLst>
              <a:ext uri="{FF2B5EF4-FFF2-40B4-BE49-F238E27FC236}">
                <a16:creationId xmlns:a16="http://schemas.microsoft.com/office/drawing/2014/main" id="{5A76C67B-5186-6A4F-8CC0-6CBFEB11829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ABF1686-2B7E-F34D-B970-CC7FA2D3BC5B}"/>
              </a:ext>
            </a:extLst>
          </p:cNvPr>
          <p:cNvSpPr>
            <a:spLocks noGrp="1"/>
          </p:cNvSpPr>
          <p:nvPr>
            <p:ph type="sldNum" sz="quarter" idx="12"/>
          </p:nvPr>
        </p:nvSpPr>
        <p:spPr/>
        <p:txBody>
          <a:bodyPr/>
          <a:lstStyle/>
          <a:p>
            <a:fld id="{8E05DC9C-C50D-D242-B083-59CEE07163F1}" type="slidenum">
              <a:rPr lang="en-US" smtClean="0"/>
              <a:t>‹#›</a:t>
            </a:fld>
            <a:endParaRPr lang="en-US"/>
          </a:p>
        </p:txBody>
      </p:sp>
    </p:spTree>
    <p:extLst>
      <p:ext uri="{BB962C8B-B14F-4D97-AF65-F5344CB8AC3E}">
        <p14:creationId xmlns:p14="http://schemas.microsoft.com/office/powerpoint/2010/main" val="23371617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BFEA2F-4473-0948-AB43-EBE335118AC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708B151-747D-604F-903D-9A920F3178C3}"/>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B047E0C-8A67-AE45-9E33-B90E65F82661}"/>
              </a:ext>
            </a:extLst>
          </p:cNvPr>
          <p:cNvSpPr>
            <a:spLocks noGrp="1"/>
          </p:cNvSpPr>
          <p:nvPr>
            <p:ph type="dt" sz="half" idx="10"/>
          </p:nvPr>
        </p:nvSpPr>
        <p:spPr/>
        <p:txBody>
          <a:bodyPr/>
          <a:lstStyle/>
          <a:p>
            <a:fld id="{37A2730A-859E-B540-ADF3-E97069AD1FDB}" type="datetimeFigureOut">
              <a:rPr lang="en-US" smtClean="0"/>
              <a:t>5/21/2024</a:t>
            </a:fld>
            <a:endParaRPr lang="en-US"/>
          </a:p>
        </p:txBody>
      </p:sp>
      <p:sp>
        <p:nvSpPr>
          <p:cNvPr id="5" name="Footer Placeholder 4">
            <a:extLst>
              <a:ext uri="{FF2B5EF4-FFF2-40B4-BE49-F238E27FC236}">
                <a16:creationId xmlns:a16="http://schemas.microsoft.com/office/drawing/2014/main" id="{702C27D1-B1FA-884E-BB86-6AA912AD2C1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40875C-8A74-6B43-8AF6-63659F8EC74F}"/>
              </a:ext>
            </a:extLst>
          </p:cNvPr>
          <p:cNvSpPr>
            <a:spLocks noGrp="1"/>
          </p:cNvSpPr>
          <p:nvPr>
            <p:ph type="sldNum" sz="quarter" idx="12"/>
          </p:nvPr>
        </p:nvSpPr>
        <p:spPr/>
        <p:txBody>
          <a:bodyPr/>
          <a:lstStyle/>
          <a:p>
            <a:fld id="{8E05DC9C-C50D-D242-B083-59CEE07163F1}" type="slidenum">
              <a:rPr lang="en-US" smtClean="0"/>
              <a:t>‹#›</a:t>
            </a:fld>
            <a:endParaRPr lang="en-US"/>
          </a:p>
        </p:txBody>
      </p:sp>
    </p:spTree>
    <p:extLst>
      <p:ext uri="{BB962C8B-B14F-4D97-AF65-F5344CB8AC3E}">
        <p14:creationId xmlns:p14="http://schemas.microsoft.com/office/powerpoint/2010/main" val="42193270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73F97-6513-314A-BEB3-8AC3A43CEF6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BAC1008-6364-A640-BA0B-D8775884B51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3A5AB27E-7D19-9148-AFBE-D10DF7C15B9E}"/>
              </a:ext>
            </a:extLst>
          </p:cNvPr>
          <p:cNvSpPr>
            <a:spLocks noGrp="1"/>
          </p:cNvSpPr>
          <p:nvPr>
            <p:ph type="dt" sz="half" idx="10"/>
          </p:nvPr>
        </p:nvSpPr>
        <p:spPr/>
        <p:txBody>
          <a:bodyPr/>
          <a:lstStyle/>
          <a:p>
            <a:fld id="{37A2730A-859E-B540-ADF3-E97069AD1FDB}" type="datetimeFigureOut">
              <a:rPr lang="en-US" smtClean="0"/>
              <a:t>5/21/2024</a:t>
            </a:fld>
            <a:endParaRPr lang="en-US"/>
          </a:p>
        </p:txBody>
      </p:sp>
      <p:sp>
        <p:nvSpPr>
          <p:cNvPr id="5" name="Footer Placeholder 4">
            <a:extLst>
              <a:ext uri="{FF2B5EF4-FFF2-40B4-BE49-F238E27FC236}">
                <a16:creationId xmlns:a16="http://schemas.microsoft.com/office/drawing/2014/main" id="{FF17AB2F-DBDD-3343-AB56-539EF251BC1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982543B-D933-004D-99FF-224DE8B9700E}"/>
              </a:ext>
            </a:extLst>
          </p:cNvPr>
          <p:cNvSpPr>
            <a:spLocks noGrp="1"/>
          </p:cNvSpPr>
          <p:nvPr>
            <p:ph type="sldNum" sz="quarter" idx="12"/>
          </p:nvPr>
        </p:nvSpPr>
        <p:spPr/>
        <p:txBody>
          <a:bodyPr/>
          <a:lstStyle/>
          <a:p>
            <a:fld id="{8E05DC9C-C50D-D242-B083-59CEE07163F1}" type="slidenum">
              <a:rPr lang="en-US" smtClean="0"/>
              <a:t>‹#›</a:t>
            </a:fld>
            <a:endParaRPr lang="en-US"/>
          </a:p>
        </p:txBody>
      </p:sp>
    </p:spTree>
    <p:extLst>
      <p:ext uri="{BB962C8B-B14F-4D97-AF65-F5344CB8AC3E}">
        <p14:creationId xmlns:p14="http://schemas.microsoft.com/office/powerpoint/2010/main" val="33329937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7E5657-C487-1D4B-9C65-4DD0F323D1E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FBF2E6E-20E6-9043-A03F-A481416CA8EB}"/>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ECB42E3-D2BE-6F4D-92FC-1494FD65C170}"/>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2A5245B-18BD-FF4F-92B6-242006FB81F1}"/>
              </a:ext>
            </a:extLst>
          </p:cNvPr>
          <p:cNvSpPr>
            <a:spLocks noGrp="1"/>
          </p:cNvSpPr>
          <p:nvPr>
            <p:ph type="dt" sz="half" idx="10"/>
          </p:nvPr>
        </p:nvSpPr>
        <p:spPr/>
        <p:txBody>
          <a:bodyPr/>
          <a:lstStyle/>
          <a:p>
            <a:fld id="{37A2730A-859E-B540-ADF3-E97069AD1FDB}" type="datetimeFigureOut">
              <a:rPr lang="en-US" smtClean="0"/>
              <a:t>5/21/2024</a:t>
            </a:fld>
            <a:endParaRPr lang="en-US"/>
          </a:p>
        </p:txBody>
      </p:sp>
      <p:sp>
        <p:nvSpPr>
          <p:cNvPr id="6" name="Footer Placeholder 5">
            <a:extLst>
              <a:ext uri="{FF2B5EF4-FFF2-40B4-BE49-F238E27FC236}">
                <a16:creationId xmlns:a16="http://schemas.microsoft.com/office/drawing/2014/main" id="{BE081255-874F-754B-A47E-861DA0CD158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0E19D76-7CF9-AC46-8DF1-89FFCD7B2D7E}"/>
              </a:ext>
            </a:extLst>
          </p:cNvPr>
          <p:cNvSpPr>
            <a:spLocks noGrp="1"/>
          </p:cNvSpPr>
          <p:nvPr>
            <p:ph type="sldNum" sz="quarter" idx="12"/>
          </p:nvPr>
        </p:nvSpPr>
        <p:spPr/>
        <p:txBody>
          <a:bodyPr/>
          <a:lstStyle/>
          <a:p>
            <a:fld id="{8E05DC9C-C50D-D242-B083-59CEE07163F1}" type="slidenum">
              <a:rPr lang="en-US" smtClean="0"/>
              <a:t>‹#›</a:t>
            </a:fld>
            <a:endParaRPr lang="en-US"/>
          </a:p>
        </p:txBody>
      </p:sp>
    </p:spTree>
    <p:extLst>
      <p:ext uri="{BB962C8B-B14F-4D97-AF65-F5344CB8AC3E}">
        <p14:creationId xmlns:p14="http://schemas.microsoft.com/office/powerpoint/2010/main" val="9996216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93E17C-5F89-8D43-BA72-7627FFCB128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3969009-5908-0446-A2D3-27CA7612D79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F2A4F87B-6AD1-4F41-B65A-1712AF5CC500}"/>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39BD845-9E91-C744-AC94-1F3B0763A6B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305476AE-7625-BD41-9CA9-51364370D38F}"/>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5E53358-AC69-5B4B-A141-FBCF7AC85089}"/>
              </a:ext>
            </a:extLst>
          </p:cNvPr>
          <p:cNvSpPr>
            <a:spLocks noGrp="1"/>
          </p:cNvSpPr>
          <p:nvPr>
            <p:ph type="dt" sz="half" idx="10"/>
          </p:nvPr>
        </p:nvSpPr>
        <p:spPr/>
        <p:txBody>
          <a:bodyPr/>
          <a:lstStyle/>
          <a:p>
            <a:fld id="{37A2730A-859E-B540-ADF3-E97069AD1FDB}" type="datetimeFigureOut">
              <a:rPr lang="en-US" smtClean="0"/>
              <a:t>5/21/2024</a:t>
            </a:fld>
            <a:endParaRPr lang="en-US"/>
          </a:p>
        </p:txBody>
      </p:sp>
      <p:sp>
        <p:nvSpPr>
          <p:cNvPr id="8" name="Footer Placeholder 7">
            <a:extLst>
              <a:ext uri="{FF2B5EF4-FFF2-40B4-BE49-F238E27FC236}">
                <a16:creationId xmlns:a16="http://schemas.microsoft.com/office/drawing/2014/main" id="{D9FCEA71-D074-9149-9053-65C6E547F04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AC57ED6-3E53-184B-96E1-A81C0B366A20}"/>
              </a:ext>
            </a:extLst>
          </p:cNvPr>
          <p:cNvSpPr>
            <a:spLocks noGrp="1"/>
          </p:cNvSpPr>
          <p:nvPr>
            <p:ph type="sldNum" sz="quarter" idx="12"/>
          </p:nvPr>
        </p:nvSpPr>
        <p:spPr/>
        <p:txBody>
          <a:bodyPr/>
          <a:lstStyle/>
          <a:p>
            <a:fld id="{8E05DC9C-C50D-D242-B083-59CEE07163F1}" type="slidenum">
              <a:rPr lang="en-US" smtClean="0"/>
              <a:t>‹#›</a:t>
            </a:fld>
            <a:endParaRPr lang="en-US"/>
          </a:p>
        </p:txBody>
      </p:sp>
    </p:spTree>
    <p:extLst>
      <p:ext uri="{BB962C8B-B14F-4D97-AF65-F5344CB8AC3E}">
        <p14:creationId xmlns:p14="http://schemas.microsoft.com/office/powerpoint/2010/main" val="13374760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97104-1EED-AC46-9BFE-74C4C897388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6CA8C08-9E8C-6741-A2F0-5FAB6AE5E4F9}"/>
              </a:ext>
            </a:extLst>
          </p:cNvPr>
          <p:cNvSpPr>
            <a:spLocks noGrp="1"/>
          </p:cNvSpPr>
          <p:nvPr>
            <p:ph type="dt" sz="half" idx="10"/>
          </p:nvPr>
        </p:nvSpPr>
        <p:spPr/>
        <p:txBody>
          <a:bodyPr/>
          <a:lstStyle/>
          <a:p>
            <a:fld id="{37A2730A-859E-B540-ADF3-E97069AD1FDB}" type="datetimeFigureOut">
              <a:rPr lang="en-US" smtClean="0"/>
              <a:t>5/21/2024</a:t>
            </a:fld>
            <a:endParaRPr lang="en-US"/>
          </a:p>
        </p:txBody>
      </p:sp>
      <p:sp>
        <p:nvSpPr>
          <p:cNvPr id="4" name="Footer Placeholder 3">
            <a:extLst>
              <a:ext uri="{FF2B5EF4-FFF2-40B4-BE49-F238E27FC236}">
                <a16:creationId xmlns:a16="http://schemas.microsoft.com/office/drawing/2014/main" id="{2AD7E1B8-2D7B-4548-B1EC-8C766C92D94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DE0B748-F1C5-8749-8C42-DAC929DFFC5F}"/>
              </a:ext>
            </a:extLst>
          </p:cNvPr>
          <p:cNvSpPr>
            <a:spLocks noGrp="1"/>
          </p:cNvSpPr>
          <p:nvPr>
            <p:ph type="sldNum" sz="quarter" idx="12"/>
          </p:nvPr>
        </p:nvSpPr>
        <p:spPr/>
        <p:txBody>
          <a:bodyPr/>
          <a:lstStyle/>
          <a:p>
            <a:fld id="{8E05DC9C-C50D-D242-B083-59CEE07163F1}" type="slidenum">
              <a:rPr lang="en-US" smtClean="0"/>
              <a:t>‹#›</a:t>
            </a:fld>
            <a:endParaRPr lang="en-US"/>
          </a:p>
        </p:txBody>
      </p:sp>
    </p:spTree>
    <p:extLst>
      <p:ext uri="{BB962C8B-B14F-4D97-AF65-F5344CB8AC3E}">
        <p14:creationId xmlns:p14="http://schemas.microsoft.com/office/powerpoint/2010/main" val="13075467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FFE7249-F53D-4B4D-A448-22699C3D26CB}"/>
              </a:ext>
            </a:extLst>
          </p:cNvPr>
          <p:cNvSpPr>
            <a:spLocks noGrp="1"/>
          </p:cNvSpPr>
          <p:nvPr>
            <p:ph type="dt" sz="half" idx="10"/>
          </p:nvPr>
        </p:nvSpPr>
        <p:spPr/>
        <p:txBody>
          <a:bodyPr/>
          <a:lstStyle/>
          <a:p>
            <a:fld id="{37A2730A-859E-B540-ADF3-E97069AD1FDB}" type="datetimeFigureOut">
              <a:rPr lang="en-US" smtClean="0"/>
              <a:t>5/21/2024</a:t>
            </a:fld>
            <a:endParaRPr lang="en-US"/>
          </a:p>
        </p:txBody>
      </p:sp>
      <p:sp>
        <p:nvSpPr>
          <p:cNvPr id="3" name="Footer Placeholder 2">
            <a:extLst>
              <a:ext uri="{FF2B5EF4-FFF2-40B4-BE49-F238E27FC236}">
                <a16:creationId xmlns:a16="http://schemas.microsoft.com/office/drawing/2014/main" id="{54682F3B-F381-C642-956B-8B897A4E6BF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C599A17-3A94-2D4B-863A-D140FD43EA0B}"/>
              </a:ext>
            </a:extLst>
          </p:cNvPr>
          <p:cNvSpPr>
            <a:spLocks noGrp="1"/>
          </p:cNvSpPr>
          <p:nvPr>
            <p:ph type="sldNum" sz="quarter" idx="12"/>
          </p:nvPr>
        </p:nvSpPr>
        <p:spPr/>
        <p:txBody>
          <a:bodyPr/>
          <a:lstStyle/>
          <a:p>
            <a:fld id="{8E05DC9C-C50D-D242-B083-59CEE07163F1}" type="slidenum">
              <a:rPr lang="en-US" smtClean="0"/>
              <a:t>‹#›</a:t>
            </a:fld>
            <a:endParaRPr lang="en-US"/>
          </a:p>
        </p:txBody>
      </p:sp>
    </p:spTree>
    <p:extLst>
      <p:ext uri="{BB962C8B-B14F-4D97-AF65-F5344CB8AC3E}">
        <p14:creationId xmlns:p14="http://schemas.microsoft.com/office/powerpoint/2010/main" val="27998420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7E8CEF-1C51-8C45-A4DD-823EF2ED191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8E374CA-1122-FA4B-B960-C80ADBD8CFB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2EA1D2F-31D9-944B-9E05-A6DF632D8BC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3438C1F2-E75A-7847-BE97-4BAFD26A3C17}"/>
              </a:ext>
            </a:extLst>
          </p:cNvPr>
          <p:cNvSpPr>
            <a:spLocks noGrp="1"/>
          </p:cNvSpPr>
          <p:nvPr>
            <p:ph type="dt" sz="half" idx="10"/>
          </p:nvPr>
        </p:nvSpPr>
        <p:spPr/>
        <p:txBody>
          <a:bodyPr/>
          <a:lstStyle/>
          <a:p>
            <a:fld id="{37A2730A-859E-B540-ADF3-E97069AD1FDB}" type="datetimeFigureOut">
              <a:rPr lang="en-US" smtClean="0"/>
              <a:t>5/21/2024</a:t>
            </a:fld>
            <a:endParaRPr lang="en-US"/>
          </a:p>
        </p:txBody>
      </p:sp>
      <p:sp>
        <p:nvSpPr>
          <p:cNvPr id="6" name="Footer Placeholder 5">
            <a:extLst>
              <a:ext uri="{FF2B5EF4-FFF2-40B4-BE49-F238E27FC236}">
                <a16:creationId xmlns:a16="http://schemas.microsoft.com/office/drawing/2014/main" id="{87989FF9-DBBA-CD42-95A8-C1446B0102B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B918F56-7D9A-9D48-8FD1-C96B13CCAF54}"/>
              </a:ext>
            </a:extLst>
          </p:cNvPr>
          <p:cNvSpPr>
            <a:spLocks noGrp="1"/>
          </p:cNvSpPr>
          <p:nvPr>
            <p:ph type="sldNum" sz="quarter" idx="12"/>
          </p:nvPr>
        </p:nvSpPr>
        <p:spPr/>
        <p:txBody>
          <a:bodyPr/>
          <a:lstStyle/>
          <a:p>
            <a:fld id="{8E05DC9C-C50D-D242-B083-59CEE07163F1}" type="slidenum">
              <a:rPr lang="en-US" smtClean="0"/>
              <a:t>‹#›</a:t>
            </a:fld>
            <a:endParaRPr lang="en-US"/>
          </a:p>
        </p:txBody>
      </p:sp>
    </p:spTree>
    <p:extLst>
      <p:ext uri="{BB962C8B-B14F-4D97-AF65-F5344CB8AC3E}">
        <p14:creationId xmlns:p14="http://schemas.microsoft.com/office/powerpoint/2010/main" val="36767408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E687D9-2240-8D42-BF6D-3237D5EF1CA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333825A-5AFC-8A42-93C4-F00E40A0FD9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DF956E5-5DA8-AB49-9E03-65283DF2A3A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78163D5-4687-C243-A8A2-0650A7887076}"/>
              </a:ext>
            </a:extLst>
          </p:cNvPr>
          <p:cNvSpPr>
            <a:spLocks noGrp="1"/>
          </p:cNvSpPr>
          <p:nvPr>
            <p:ph type="dt" sz="half" idx="10"/>
          </p:nvPr>
        </p:nvSpPr>
        <p:spPr/>
        <p:txBody>
          <a:bodyPr/>
          <a:lstStyle/>
          <a:p>
            <a:fld id="{37A2730A-859E-B540-ADF3-E97069AD1FDB}" type="datetimeFigureOut">
              <a:rPr lang="en-US" smtClean="0"/>
              <a:t>5/21/2024</a:t>
            </a:fld>
            <a:endParaRPr lang="en-US"/>
          </a:p>
        </p:txBody>
      </p:sp>
      <p:sp>
        <p:nvSpPr>
          <p:cNvPr id="6" name="Footer Placeholder 5">
            <a:extLst>
              <a:ext uri="{FF2B5EF4-FFF2-40B4-BE49-F238E27FC236}">
                <a16:creationId xmlns:a16="http://schemas.microsoft.com/office/drawing/2014/main" id="{38300BF0-29B6-B343-A484-59353A8ACA8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F48E5C9-1065-5147-B725-91FB99153EC6}"/>
              </a:ext>
            </a:extLst>
          </p:cNvPr>
          <p:cNvSpPr>
            <a:spLocks noGrp="1"/>
          </p:cNvSpPr>
          <p:nvPr>
            <p:ph type="sldNum" sz="quarter" idx="12"/>
          </p:nvPr>
        </p:nvSpPr>
        <p:spPr/>
        <p:txBody>
          <a:bodyPr/>
          <a:lstStyle/>
          <a:p>
            <a:fld id="{8E05DC9C-C50D-D242-B083-59CEE07163F1}" type="slidenum">
              <a:rPr lang="en-US" smtClean="0"/>
              <a:t>‹#›</a:t>
            </a:fld>
            <a:endParaRPr lang="en-US"/>
          </a:p>
        </p:txBody>
      </p:sp>
    </p:spTree>
    <p:extLst>
      <p:ext uri="{BB962C8B-B14F-4D97-AF65-F5344CB8AC3E}">
        <p14:creationId xmlns:p14="http://schemas.microsoft.com/office/powerpoint/2010/main" val="41160173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B0B6787-B51F-DB42-9E52-63E10EB8651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63B9472-27F5-2144-BCEC-3E0A96761AF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F352788-8A6E-D24F-82D2-F38C9E41A4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7A2730A-859E-B540-ADF3-E97069AD1FDB}" type="datetimeFigureOut">
              <a:rPr lang="en-US" smtClean="0"/>
              <a:t>5/21/2024</a:t>
            </a:fld>
            <a:endParaRPr lang="en-US"/>
          </a:p>
        </p:txBody>
      </p:sp>
      <p:sp>
        <p:nvSpPr>
          <p:cNvPr id="5" name="Footer Placeholder 4">
            <a:extLst>
              <a:ext uri="{FF2B5EF4-FFF2-40B4-BE49-F238E27FC236}">
                <a16:creationId xmlns:a16="http://schemas.microsoft.com/office/drawing/2014/main" id="{A81DDB45-653D-0C49-B78E-967549C7BA6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CADC715-0B9A-0348-A62C-3F8BCE535B3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E05DC9C-C50D-D242-B083-59CEE07163F1}" type="slidenum">
              <a:rPr lang="en-US" smtClean="0"/>
              <a:t>‹#›</a:t>
            </a:fld>
            <a:endParaRPr lang="en-US"/>
          </a:p>
        </p:txBody>
      </p:sp>
    </p:spTree>
    <p:extLst>
      <p:ext uri="{BB962C8B-B14F-4D97-AF65-F5344CB8AC3E}">
        <p14:creationId xmlns:p14="http://schemas.microsoft.com/office/powerpoint/2010/main" val="276884903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hyperlink" Target="https://app.powerbi.com/groups/me/reports/709ba994-dd32-47b3-bc9f-b7e91f61cf31/?pbi_source=PowerPoint" TargetMode="External"/><Relationship Id="rId2" Type="http://schemas.openxmlformats.org/officeDocument/2006/relationships/notesSlide" Target="../notesSlides/notesSlide10.xml"/><Relationship Id="rId1" Type="http://schemas.openxmlformats.org/officeDocument/2006/relationships/slideLayout" Target="../slideLayouts/slideLayout8.xml"/><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hyperlink" Target="https://app.powerbi.com/groups/me/reports/709ba994-dd32-47b3-bc9f-b7e91f61cf31/?pbi_source=PowerPoint" TargetMode="External"/><Relationship Id="rId2" Type="http://schemas.openxmlformats.org/officeDocument/2006/relationships/notesSlide" Target="../notesSlides/notesSlide11.xml"/><Relationship Id="rId1" Type="http://schemas.openxmlformats.org/officeDocument/2006/relationships/slideLayout" Target="../slideLayouts/slideLayout8.xml"/><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hyperlink" Target="https://app.powerbi.com/groups/me/reports/aec72bb6-09c2-4dcd-be8f-4bd764ac86bc/?pbi_source=PowerPoint" TargetMode="External"/><Relationship Id="rId2" Type="http://schemas.openxmlformats.org/officeDocument/2006/relationships/notesSlide" Target="../notesSlides/notesSlide12.xml"/><Relationship Id="rId1" Type="http://schemas.openxmlformats.org/officeDocument/2006/relationships/slideLayout" Target="../slideLayouts/slideLayout8.xml"/><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hyperlink" Target="https://app.powerbi.com/groups/me/reports/aec72bb6-09c2-4dcd-be8f-4bd764ac86bc/?pbi_source=PowerPoint" TargetMode="External"/><Relationship Id="rId2" Type="http://schemas.openxmlformats.org/officeDocument/2006/relationships/notesSlide" Target="../notesSlides/notesSlide13.xml"/><Relationship Id="rId1" Type="http://schemas.openxmlformats.org/officeDocument/2006/relationships/slideLayout" Target="../slideLayouts/slideLayout8.xml"/><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hyperlink" Target="https://app.powerbi.com/groups/me/reports/aec72bb6-09c2-4dcd-be8f-4bd764ac86bc/?pbi_source=PowerPoint" TargetMode="External"/><Relationship Id="rId2" Type="http://schemas.openxmlformats.org/officeDocument/2006/relationships/notesSlide" Target="../notesSlides/notesSlide14.xml"/><Relationship Id="rId1" Type="http://schemas.openxmlformats.org/officeDocument/2006/relationships/slideLayout" Target="../slideLayouts/slideLayout8.xml"/><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xml"/><Relationship Id="rId5" Type="http://schemas.openxmlformats.org/officeDocument/2006/relationships/image" Target="../media/image28.png"/><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app.powerbi.com/groups/me/reports/aec72bb6-09c2-4dcd-be8f-4bd764ac86bc/?pbi_source=PowerPoint" TargetMode="External"/><Relationship Id="rId2" Type="http://schemas.openxmlformats.org/officeDocument/2006/relationships/notesSlide" Target="../notesSlides/notesSlide15.xml"/><Relationship Id="rId1" Type="http://schemas.openxmlformats.org/officeDocument/2006/relationships/slideLayout" Target="../slideLayouts/slideLayout8.xml"/><Relationship Id="rId4" Type="http://schemas.openxmlformats.org/officeDocument/2006/relationships/image" Target="../media/image31.png"/></Relationships>
</file>

<file path=ppt/slides/_rels/slide18.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10.png"/><Relationship Id="rId3" Type="http://schemas.openxmlformats.org/officeDocument/2006/relationships/diagramData" Target="../diagrams/data1.xml"/><Relationship Id="rId7" Type="http://schemas.microsoft.com/office/2007/relationships/diagramDrawing" Target="../diagrams/drawing1.xml"/><Relationship Id="rId12" Type="http://schemas.openxmlformats.org/officeDocument/2006/relationships/image" Target="../media/image9.png"/><Relationship Id="rId2" Type="http://schemas.openxmlformats.org/officeDocument/2006/relationships/notesSlide" Target="../notesSlides/notesSlide3.xml"/><Relationship Id="rId16"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diagramColors" Target="../diagrams/colors1.xml"/><Relationship Id="rId11" Type="http://schemas.openxmlformats.org/officeDocument/2006/relationships/image" Target="../media/image8.svg"/><Relationship Id="rId5" Type="http://schemas.openxmlformats.org/officeDocument/2006/relationships/diagramQuickStyle" Target="../diagrams/quickStyle1.xml"/><Relationship Id="rId15" Type="http://schemas.openxmlformats.org/officeDocument/2006/relationships/image" Target="../media/image12.png"/><Relationship Id="rId10" Type="http://schemas.openxmlformats.org/officeDocument/2006/relationships/image" Target="../media/image7.png"/><Relationship Id="rId4" Type="http://schemas.openxmlformats.org/officeDocument/2006/relationships/diagramLayout" Target="../diagrams/layout1.xml"/><Relationship Id="rId9" Type="http://schemas.openxmlformats.org/officeDocument/2006/relationships/image" Target="../media/image6.png"/><Relationship Id="rId14" Type="http://schemas.openxmlformats.org/officeDocument/2006/relationships/image" Target="../media/image11.png"/></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app.powerbi.com/groups/me/reports/8b882434-3d09-497c-b1bc-6ef8cf355fc2/?pbi_source=PowerPoint" TargetMode="External"/><Relationship Id="rId2" Type="http://schemas.openxmlformats.org/officeDocument/2006/relationships/notesSlide" Target="../notesSlides/notesSlide8.xml"/><Relationship Id="rId1" Type="http://schemas.openxmlformats.org/officeDocument/2006/relationships/slideLayout" Target="../slideLayouts/slideLayout8.xml"/><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hyperlink" Target="https://app.powerbi.com/groups/me/reports/709ba994-dd32-47b3-bc9f-b7e91f61cf31/?pbi_source=PowerPoint" TargetMode="External"/><Relationship Id="rId2" Type="http://schemas.openxmlformats.org/officeDocument/2006/relationships/notesSlide" Target="../notesSlides/notesSlide9.xml"/><Relationship Id="rId1" Type="http://schemas.openxmlformats.org/officeDocument/2006/relationships/slideLayout" Target="../slideLayouts/slideLayout8.xml"/><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906239" y="636762"/>
            <a:ext cx="5721629" cy="2928988"/>
          </a:xfrm>
        </p:spPr>
        <p:txBody>
          <a:bodyPr>
            <a:normAutofit/>
          </a:bodyPr>
          <a:lstStyle/>
          <a:p>
            <a:pPr algn="l">
              <a:lnSpc>
                <a:spcPct val="90000"/>
              </a:lnSpc>
            </a:pPr>
            <a:r>
              <a:rPr lang="en-US"/>
              <a:t>Unlocking Olist's Secrets</a:t>
            </a:r>
            <a:br>
              <a:rPr lang="en-US"/>
            </a:br>
            <a:endParaRPr lang="en-US"/>
          </a:p>
        </p:txBody>
      </p:sp>
      <p:sp>
        <p:nvSpPr>
          <p:cNvPr id="3" name="Subtitle 2"/>
          <p:cNvSpPr>
            <a:spLocks noGrp="1"/>
          </p:cNvSpPr>
          <p:nvPr>
            <p:ph type="subTitle" idx="1"/>
          </p:nvPr>
        </p:nvSpPr>
        <p:spPr>
          <a:xfrm>
            <a:off x="1902559" y="3127878"/>
            <a:ext cx="5092149" cy="859944"/>
          </a:xfrm>
        </p:spPr>
        <p:txBody>
          <a:bodyPr vert="horz" lIns="91440" tIns="45720" rIns="91440" bIns="45720" rtlCol="0" anchor="t">
            <a:normAutofit/>
          </a:bodyPr>
          <a:lstStyle/>
          <a:p>
            <a:pPr algn="l"/>
            <a:r>
              <a:rPr lang="en-US"/>
              <a:t>A data-driven journey into the Brazilian E-Commerce Marketplace </a:t>
            </a:r>
            <a:endParaRPr lang="en-US">
              <a:cs typeface="Calibri" panose="020F0502020204030204"/>
            </a:endParaRPr>
          </a:p>
        </p:txBody>
      </p:sp>
      <p:pic>
        <p:nvPicPr>
          <p:cNvPr id="15" name="Picture 14" descr="An abstract genetic concept">
            <a:extLst>
              <a:ext uri="{FF2B5EF4-FFF2-40B4-BE49-F238E27FC236}">
                <a16:creationId xmlns:a16="http://schemas.microsoft.com/office/drawing/2014/main" id="{C68DA22C-4F8E-4FCB-B583-09362940247C}"/>
              </a:ext>
            </a:extLst>
          </p:cNvPr>
          <p:cNvPicPr>
            <a:picLocks noChangeAspect="1"/>
          </p:cNvPicPr>
          <p:nvPr/>
        </p:nvPicPr>
        <p:blipFill rotWithShape="1">
          <a:blip r:embed="rId3"/>
          <a:srcRect l="19055" r="14278"/>
          <a:stretch/>
        </p:blipFill>
        <p:spPr>
          <a:xfrm>
            <a:off x="505707" y="261808"/>
            <a:ext cx="1084733" cy="6436504"/>
          </a:xfrm>
          <a:prstGeom prst="rect">
            <a:avLst/>
          </a:prstGeom>
        </p:spPr>
      </p:pic>
      <p:sp>
        <p:nvSpPr>
          <p:cNvPr id="5" name="TextBox 4">
            <a:extLst>
              <a:ext uri="{FF2B5EF4-FFF2-40B4-BE49-F238E27FC236}">
                <a16:creationId xmlns:a16="http://schemas.microsoft.com/office/drawing/2014/main" id="{963C2148-03E2-CC4E-5D84-84DF11FB5FDA}"/>
              </a:ext>
            </a:extLst>
          </p:cNvPr>
          <p:cNvSpPr txBox="1"/>
          <p:nvPr/>
        </p:nvSpPr>
        <p:spPr>
          <a:xfrm>
            <a:off x="1902822" y="5803779"/>
            <a:ext cx="4486187" cy="400110"/>
          </a:xfrm>
          <a:custGeom>
            <a:avLst/>
            <a:gdLst>
              <a:gd name="connsiteX0" fmla="*/ 0 w 4486187"/>
              <a:gd name="connsiteY0" fmla="*/ 0 h 400110"/>
              <a:gd name="connsiteX1" fmla="*/ 4486187 w 4486187"/>
              <a:gd name="connsiteY1" fmla="*/ 0 h 400110"/>
              <a:gd name="connsiteX2" fmla="*/ 4486187 w 4486187"/>
              <a:gd name="connsiteY2" fmla="*/ 400110 h 400110"/>
              <a:gd name="connsiteX3" fmla="*/ 0 w 4486187"/>
              <a:gd name="connsiteY3" fmla="*/ 400110 h 400110"/>
              <a:gd name="connsiteX4" fmla="*/ 0 w 4486187"/>
              <a:gd name="connsiteY4" fmla="*/ 0 h 400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86187" h="400110" extrusionOk="0">
                <a:moveTo>
                  <a:pt x="0" y="0"/>
                </a:moveTo>
                <a:cubicBezTo>
                  <a:pt x="1832010" y="-85058"/>
                  <a:pt x="2445159" y="69557"/>
                  <a:pt x="4486187" y="0"/>
                </a:cubicBezTo>
                <a:cubicBezTo>
                  <a:pt x="4502336" y="144241"/>
                  <a:pt x="4480474" y="241450"/>
                  <a:pt x="4486187" y="400110"/>
                </a:cubicBezTo>
                <a:cubicBezTo>
                  <a:pt x="2633334" y="354972"/>
                  <a:pt x="1982614" y="466131"/>
                  <a:pt x="0" y="400110"/>
                </a:cubicBezTo>
                <a:cubicBezTo>
                  <a:pt x="-17086" y="208637"/>
                  <a:pt x="25310" y="67310"/>
                  <a:pt x="0" y="0"/>
                </a:cubicBezTo>
                <a:close/>
              </a:path>
            </a:pathLst>
          </a:custGeom>
          <a:noFill/>
          <a:ln>
            <a:noFill/>
            <a:extLst>
              <a:ext uri="{C807C97D-BFC1-408E-A445-0C87EB9F89A2}">
                <ask:lineSketchStyleProps xmlns:ask="http://schemas.microsoft.com/office/drawing/2018/sketchyshapes" sd="1048302887">
                  <a:prstGeom prst="rect">
                    <a:avLst/>
                  </a:prstGeom>
                  <ask:type>
                    <ask:lineSketchCurved/>
                  </ask:type>
                </ask:lineSketchStyleProps>
              </a:ext>
            </a:extLst>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t>Brought to you by the </a:t>
            </a:r>
            <a:r>
              <a:rPr lang="en-US" sz="2000" b="1" dirty="0"/>
              <a:t>Insight Igniters</a:t>
            </a:r>
            <a:endParaRPr lang="en-US" sz="2000" dirty="0"/>
          </a:p>
        </p:txBody>
      </p:sp>
      <p:pic>
        <p:nvPicPr>
          <p:cNvPr id="4" name="Picture 3" descr="A map of brazil with buildings and trees&#10;&#10;Description automatically generated">
            <a:extLst>
              <a:ext uri="{FF2B5EF4-FFF2-40B4-BE49-F238E27FC236}">
                <a16:creationId xmlns:a16="http://schemas.microsoft.com/office/drawing/2014/main" id="{87359BDE-20A4-B893-3C18-094780A9D901}"/>
              </a:ext>
            </a:extLst>
          </p:cNvPr>
          <p:cNvPicPr>
            <a:picLocks noChangeAspect="1"/>
          </p:cNvPicPr>
          <p:nvPr/>
        </p:nvPicPr>
        <p:blipFill>
          <a:blip r:embed="rId4">
            <a:alphaModFix/>
          </a:blip>
          <a:stretch>
            <a:fillRect/>
          </a:stretch>
        </p:blipFill>
        <p:spPr>
          <a:xfrm>
            <a:off x="7091748" y="1280492"/>
            <a:ext cx="4956151" cy="4291495"/>
          </a:xfrm>
          <a:prstGeom prst="rect">
            <a:avLst/>
          </a:prstGeom>
          <a:effectLst>
            <a:reflection stA="52000" endPos="35000" dir="5400000" sy="-100000" algn="bl" rotWithShape="0"/>
          </a:effectLst>
        </p:spPr>
      </p:pic>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shape ,shape ,shape ,shape ,shape ,shape ,shape ,shape ,textbox ,Top Categories average price and orders ,shape ,shape ,State ,City ,textbox ,shape ,shape ,Monthly sales for the selected categories ,textbox ,Years ,Shipping_days ,Most popular product categories ,shape ,city ,State ,Revenue ,Products categories ,Orders ,Bottom 5 - Revenue for each category  ,actionButton ,Product Category ,Top 5 -Revenue for each category .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Abhi Page_1</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Product categories ,Order status ,Product Category ,shape ,shape ,City ,State ,textbox ,Revenue and Orders by Product Category and Year ,textbox ,shape ,shape ,shape.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Abhi Page_3</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Distribution of unique customers ,card ,Number of unique customers ,actionButton ,Count of unique customers by state ,Count of unique customer by city ,slicer ,slicer ,slicer.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Pg 1 Customer demographics</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Payment type distribution ,Frequency of installments ,keyDriversVisual ,actionButton ,Trend of payment type  ,slicer ,slicer ,slicer.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Pg 2 Customer behaviour insights</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clusteredBarChart ,clusteredBarChart ,Distribution of Sellers ,lineChart ,actionButton ,card ,card ,card ,slicer ,slicer ,slicer.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Pg 3 Seller trends</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5CA7B45-EDE1-B2BC-C6DF-DF1FD2E557E1}"/>
              </a:ext>
            </a:extLst>
          </p:cNvPr>
          <p:cNvPicPr>
            <a:picLocks noChangeAspect="1"/>
          </p:cNvPicPr>
          <p:nvPr/>
        </p:nvPicPr>
        <p:blipFill>
          <a:blip r:embed="rId2"/>
          <a:stretch>
            <a:fillRect/>
          </a:stretch>
        </p:blipFill>
        <p:spPr>
          <a:xfrm>
            <a:off x="298367" y="118754"/>
            <a:ext cx="5573795" cy="3310246"/>
          </a:xfrm>
          <a:prstGeom prst="rect">
            <a:avLst/>
          </a:prstGeom>
        </p:spPr>
      </p:pic>
      <p:cxnSp>
        <p:nvCxnSpPr>
          <p:cNvPr id="8" name="Straight Arrow Connector 7">
            <a:extLst>
              <a:ext uri="{FF2B5EF4-FFF2-40B4-BE49-F238E27FC236}">
                <a16:creationId xmlns:a16="http://schemas.microsoft.com/office/drawing/2014/main" id="{51F8F456-CBD9-E302-0CDE-02B7EFC0AB5B}"/>
              </a:ext>
            </a:extLst>
          </p:cNvPr>
          <p:cNvCxnSpPr>
            <a:cxnSpLocks/>
          </p:cNvCxnSpPr>
          <p:nvPr/>
        </p:nvCxnSpPr>
        <p:spPr>
          <a:xfrm>
            <a:off x="6050750" y="1385884"/>
            <a:ext cx="130016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Rectangle: Rounded Corners 10">
            <a:extLst>
              <a:ext uri="{FF2B5EF4-FFF2-40B4-BE49-F238E27FC236}">
                <a16:creationId xmlns:a16="http://schemas.microsoft.com/office/drawing/2014/main" id="{47756989-A2F8-E97B-C490-051219F99E6E}"/>
              </a:ext>
            </a:extLst>
          </p:cNvPr>
          <p:cNvSpPr/>
          <p:nvPr/>
        </p:nvSpPr>
        <p:spPr>
          <a:xfrm>
            <a:off x="7708088" y="550068"/>
            <a:ext cx="3300412" cy="1657339"/>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rPr>
              <a:t>Targeted Marketing </a:t>
            </a:r>
            <a:endParaRPr lang="en-SG" dirty="0">
              <a:solidFill>
                <a:srgbClr val="FF0000"/>
              </a:solidFill>
            </a:endParaRPr>
          </a:p>
        </p:txBody>
      </p:sp>
      <p:pic>
        <p:nvPicPr>
          <p:cNvPr id="13" name="Picture 12">
            <a:extLst>
              <a:ext uri="{FF2B5EF4-FFF2-40B4-BE49-F238E27FC236}">
                <a16:creationId xmlns:a16="http://schemas.microsoft.com/office/drawing/2014/main" id="{9E63E5E7-69F2-E757-EF1B-789C6A231AD8}"/>
              </a:ext>
            </a:extLst>
          </p:cNvPr>
          <p:cNvPicPr>
            <a:picLocks noChangeAspect="1"/>
          </p:cNvPicPr>
          <p:nvPr/>
        </p:nvPicPr>
        <p:blipFill rotWithShape="1">
          <a:blip r:embed="rId3"/>
          <a:srcRect l="17109" t="32188" r="26114" b="5417"/>
          <a:stretch/>
        </p:blipFill>
        <p:spPr>
          <a:xfrm>
            <a:off x="7186910" y="3591319"/>
            <a:ext cx="4807475" cy="2971811"/>
          </a:xfrm>
          <a:prstGeom prst="rect">
            <a:avLst/>
          </a:prstGeom>
        </p:spPr>
      </p:pic>
      <p:pic>
        <p:nvPicPr>
          <p:cNvPr id="14" name="Picture 13">
            <a:extLst>
              <a:ext uri="{FF2B5EF4-FFF2-40B4-BE49-F238E27FC236}">
                <a16:creationId xmlns:a16="http://schemas.microsoft.com/office/drawing/2014/main" id="{FE5AF8CA-A98B-A8D6-B483-66A7DFCF66CF}"/>
              </a:ext>
            </a:extLst>
          </p:cNvPr>
          <p:cNvPicPr>
            <a:picLocks noChangeAspect="1"/>
          </p:cNvPicPr>
          <p:nvPr/>
        </p:nvPicPr>
        <p:blipFill>
          <a:blip r:embed="rId4"/>
          <a:stretch>
            <a:fillRect/>
          </a:stretch>
        </p:blipFill>
        <p:spPr>
          <a:xfrm rot="5400000">
            <a:off x="8816389" y="2817060"/>
            <a:ext cx="1383912" cy="164606"/>
          </a:xfrm>
          <a:prstGeom prst="rect">
            <a:avLst/>
          </a:prstGeom>
        </p:spPr>
      </p:pic>
      <p:pic>
        <p:nvPicPr>
          <p:cNvPr id="16" name="Picture 15">
            <a:extLst>
              <a:ext uri="{FF2B5EF4-FFF2-40B4-BE49-F238E27FC236}">
                <a16:creationId xmlns:a16="http://schemas.microsoft.com/office/drawing/2014/main" id="{F89158F3-8E7E-13B4-45E9-F66BA2BBA7EC}"/>
              </a:ext>
            </a:extLst>
          </p:cNvPr>
          <p:cNvPicPr>
            <a:picLocks noChangeAspect="1"/>
          </p:cNvPicPr>
          <p:nvPr/>
        </p:nvPicPr>
        <p:blipFill rotWithShape="1">
          <a:blip r:embed="rId5"/>
          <a:srcRect l="17461" t="36875" r="10469" b="24926"/>
          <a:stretch/>
        </p:blipFill>
        <p:spPr>
          <a:xfrm>
            <a:off x="382702" y="3643317"/>
            <a:ext cx="6430726" cy="2919811"/>
          </a:xfrm>
          <a:prstGeom prst="rect">
            <a:avLst/>
          </a:prstGeom>
        </p:spPr>
      </p:pic>
      <p:cxnSp>
        <p:nvCxnSpPr>
          <p:cNvPr id="19" name="Straight Arrow Connector 18">
            <a:extLst>
              <a:ext uri="{FF2B5EF4-FFF2-40B4-BE49-F238E27FC236}">
                <a16:creationId xmlns:a16="http://schemas.microsoft.com/office/drawing/2014/main" id="{86EA18A1-0DC6-3B1A-2EB6-14FD74B11539}"/>
              </a:ext>
            </a:extLst>
          </p:cNvPr>
          <p:cNvCxnSpPr>
            <a:cxnSpLocks/>
          </p:cNvCxnSpPr>
          <p:nvPr/>
        </p:nvCxnSpPr>
        <p:spPr>
          <a:xfrm flipH="1">
            <a:off x="6851154" y="4964906"/>
            <a:ext cx="33575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06449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D1A9CB9-1C5B-5C19-6F58-8C224F5A2D79}"/>
              </a:ext>
            </a:extLst>
          </p:cNvPr>
          <p:cNvPicPr>
            <a:picLocks noChangeAspect="1"/>
          </p:cNvPicPr>
          <p:nvPr/>
        </p:nvPicPr>
        <p:blipFill rotWithShape="1">
          <a:blip r:embed="rId2"/>
          <a:srcRect l="16935" t="36875" r="10585" b="10312"/>
          <a:stretch/>
        </p:blipFill>
        <p:spPr>
          <a:xfrm>
            <a:off x="-1301" y="107156"/>
            <a:ext cx="6008782" cy="3686173"/>
          </a:xfrm>
          <a:prstGeom prst="rect">
            <a:avLst/>
          </a:prstGeom>
        </p:spPr>
      </p:pic>
      <p:pic>
        <p:nvPicPr>
          <p:cNvPr id="9" name="Picture 8">
            <a:extLst>
              <a:ext uri="{FF2B5EF4-FFF2-40B4-BE49-F238E27FC236}">
                <a16:creationId xmlns:a16="http://schemas.microsoft.com/office/drawing/2014/main" id="{440FB648-C873-C221-F031-25E12B56DEDF}"/>
              </a:ext>
            </a:extLst>
          </p:cNvPr>
          <p:cNvPicPr>
            <a:picLocks noChangeAspect="1"/>
          </p:cNvPicPr>
          <p:nvPr/>
        </p:nvPicPr>
        <p:blipFill rotWithShape="1">
          <a:blip r:embed="rId3"/>
          <a:srcRect l="15996" t="35833" r="13574" b="12187"/>
          <a:stretch/>
        </p:blipFill>
        <p:spPr>
          <a:xfrm>
            <a:off x="6007481" y="207169"/>
            <a:ext cx="6461582" cy="3586161"/>
          </a:xfrm>
          <a:prstGeom prst="rect">
            <a:avLst/>
          </a:prstGeom>
        </p:spPr>
      </p:pic>
      <p:sp>
        <p:nvSpPr>
          <p:cNvPr id="13" name="Rectangle: Rounded Corners 12">
            <a:extLst>
              <a:ext uri="{FF2B5EF4-FFF2-40B4-BE49-F238E27FC236}">
                <a16:creationId xmlns:a16="http://schemas.microsoft.com/office/drawing/2014/main" id="{34DB1213-0622-7DFE-B2E9-E7E1C3006776}"/>
              </a:ext>
            </a:extLst>
          </p:cNvPr>
          <p:cNvSpPr/>
          <p:nvPr/>
        </p:nvSpPr>
        <p:spPr>
          <a:xfrm>
            <a:off x="764382" y="4193378"/>
            <a:ext cx="10787063" cy="1893094"/>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buFont typeface="Arial" panose="020B0604020202020204" pitchFamily="34" charset="0"/>
              <a:buChar char="•"/>
            </a:pPr>
            <a:r>
              <a:rPr lang="en-US" b="1" i="0" dirty="0">
                <a:solidFill>
                  <a:srgbClr val="141023"/>
                </a:solidFill>
                <a:effectLst/>
                <a:highlight>
                  <a:srgbClr val="FFFFFF"/>
                </a:highlight>
                <a:latin typeface="Inter"/>
              </a:rPr>
              <a:t>Increase the effectiveness of email marketing campaigns:</a:t>
            </a:r>
            <a:r>
              <a:rPr lang="en-US" b="0" i="0" dirty="0">
                <a:solidFill>
                  <a:srgbClr val="141023"/>
                </a:solidFill>
                <a:effectLst/>
                <a:highlight>
                  <a:srgbClr val="FFFFFF"/>
                </a:highlight>
                <a:latin typeface="Inter"/>
              </a:rPr>
              <a:t> Build an automated campaign with messages tailored to each segment.</a:t>
            </a:r>
          </a:p>
          <a:p>
            <a:pPr algn="l">
              <a:buFont typeface="Arial" panose="020B0604020202020204" pitchFamily="34" charset="0"/>
              <a:buChar char="•"/>
            </a:pPr>
            <a:r>
              <a:rPr lang="en-US" b="1" i="0" dirty="0">
                <a:solidFill>
                  <a:srgbClr val="141023"/>
                </a:solidFill>
                <a:effectLst/>
                <a:highlight>
                  <a:srgbClr val="FFFFFF"/>
                </a:highlight>
                <a:latin typeface="Inter"/>
              </a:rPr>
              <a:t>Increase loyalty and user engagement:</a:t>
            </a:r>
            <a:r>
              <a:rPr lang="en-US" b="0" i="0" dirty="0">
                <a:solidFill>
                  <a:srgbClr val="141023"/>
                </a:solidFill>
                <a:effectLst/>
                <a:highlight>
                  <a:srgbClr val="FFFFFF"/>
                </a:highlight>
                <a:latin typeface="Inter"/>
              </a:rPr>
              <a:t> Follow up with recent customers or new customers with timely promotions and educational content likely to increase their engagement with your brand.</a:t>
            </a:r>
          </a:p>
          <a:p>
            <a:pPr algn="l">
              <a:buFont typeface="Arial" panose="020B0604020202020204" pitchFamily="34" charset="0"/>
              <a:buChar char="•"/>
            </a:pPr>
            <a:r>
              <a:rPr lang="en-US" b="1" i="0" dirty="0">
                <a:solidFill>
                  <a:srgbClr val="141023"/>
                </a:solidFill>
                <a:effectLst/>
                <a:highlight>
                  <a:srgbClr val="FFFFFF"/>
                </a:highlight>
                <a:latin typeface="Inter"/>
              </a:rPr>
              <a:t>Decrease churn:</a:t>
            </a:r>
            <a:r>
              <a:rPr lang="en-US" b="0" i="0" dirty="0">
                <a:solidFill>
                  <a:srgbClr val="141023"/>
                </a:solidFill>
                <a:effectLst/>
                <a:highlight>
                  <a:srgbClr val="FFFFFF"/>
                </a:highlight>
                <a:latin typeface="Inter"/>
              </a:rPr>
              <a:t> Send personalized messages, offer repeat purchases at a discount</a:t>
            </a:r>
          </a:p>
        </p:txBody>
      </p:sp>
    </p:spTree>
    <p:extLst>
      <p:ext uri="{BB962C8B-B14F-4D97-AF65-F5344CB8AC3E}">
        <p14:creationId xmlns:p14="http://schemas.microsoft.com/office/powerpoint/2010/main" val="23892595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tableEx ,tableEx ,slicer ,slicer ,textbox ,textbox.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Pg 5 Seller insights</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Three arrows on bullseye">
            <a:extLst>
              <a:ext uri="{FF2B5EF4-FFF2-40B4-BE49-F238E27FC236}">
                <a16:creationId xmlns:a16="http://schemas.microsoft.com/office/drawing/2014/main" id="{FF61C4AE-CC56-FB8E-28E1-B127077FA286}"/>
              </a:ext>
            </a:extLst>
          </p:cNvPr>
          <p:cNvPicPr>
            <a:picLocks noChangeAspect="1"/>
          </p:cNvPicPr>
          <p:nvPr/>
        </p:nvPicPr>
        <p:blipFill rotWithShape="1">
          <a:blip r:embed="rId2">
            <a:alphaModFix amt="50000"/>
          </a:blip>
          <a:srcRect t="14122"/>
          <a:stretch/>
        </p:blipFill>
        <p:spPr>
          <a:xfrm>
            <a:off x="20" y="1"/>
            <a:ext cx="12191980" cy="6857999"/>
          </a:xfrm>
          <a:prstGeom prst="rect">
            <a:avLst/>
          </a:prstGeom>
        </p:spPr>
      </p:pic>
      <p:sp>
        <p:nvSpPr>
          <p:cNvPr id="2" name="Title 1">
            <a:extLst>
              <a:ext uri="{FF2B5EF4-FFF2-40B4-BE49-F238E27FC236}">
                <a16:creationId xmlns:a16="http://schemas.microsoft.com/office/drawing/2014/main" id="{C677669D-8601-4733-1DF6-FFAD283B4093}"/>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sz="6000">
                <a:solidFill>
                  <a:srgbClr val="FFFFFF"/>
                </a:solidFill>
              </a:rPr>
              <a:t>Customer Review Score Analysis</a:t>
            </a:r>
          </a:p>
        </p:txBody>
      </p:sp>
    </p:spTree>
    <p:extLst>
      <p:ext uri="{BB962C8B-B14F-4D97-AF65-F5344CB8AC3E}">
        <p14:creationId xmlns:p14="http://schemas.microsoft.com/office/powerpoint/2010/main" val="1988881697"/>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Freeform: Shape 13">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2" name="Isosceles Triangle 21">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7BCCD9C3-0268-4C18-DB21-1D5B9460FB2D}"/>
              </a:ext>
            </a:extLst>
          </p:cNvPr>
          <p:cNvPicPr>
            <a:picLocks noChangeAspect="1"/>
          </p:cNvPicPr>
          <p:nvPr/>
        </p:nvPicPr>
        <p:blipFill>
          <a:blip r:embed="rId2"/>
          <a:stretch>
            <a:fillRect/>
          </a:stretch>
        </p:blipFill>
        <p:spPr>
          <a:xfrm>
            <a:off x="2073570" y="643467"/>
            <a:ext cx="8044860" cy="5571065"/>
          </a:xfrm>
          <a:prstGeom prst="rect">
            <a:avLst/>
          </a:prstGeom>
          <a:ln>
            <a:noFill/>
          </a:ln>
        </p:spPr>
      </p:pic>
      <p:sp>
        <p:nvSpPr>
          <p:cNvPr id="24" name="Isosceles Triangle 23">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316077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ACE148D-5034-7DFE-EF5D-D8C25AA35FC5}"/>
              </a:ext>
            </a:extLst>
          </p:cNvPr>
          <p:cNvSpPr>
            <a:spLocks noGrp="1"/>
          </p:cNvSpPr>
          <p:nvPr>
            <p:ph type="title"/>
          </p:nvPr>
        </p:nvSpPr>
        <p:spPr>
          <a:xfrm>
            <a:off x="849569" y="186654"/>
            <a:ext cx="2414910" cy="1325563"/>
          </a:xfrm>
        </p:spPr>
        <p:txBody>
          <a:bodyPr>
            <a:normAutofit/>
          </a:bodyPr>
          <a:lstStyle/>
          <a:p>
            <a:r>
              <a:rPr lang="en-US"/>
              <a:t>The Task</a:t>
            </a:r>
          </a:p>
        </p:txBody>
      </p:sp>
      <p:sp>
        <p:nvSpPr>
          <p:cNvPr id="3" name="Content Placeholder 2">
            <a:extLst>
              <a:ext uri="{FF2B5EF4-FFF2-40B4-BE49-F238E27FC236}">
                <a16:creationId xmlns:a16="http://schemas.microsoft.com/office/drawing/2014/main" id="{DBDF9FBD-A902-5976-62BD-91FF3BAEA225}"/>
              </a:ext>
            </a:extLst>
          </p:cNvPr>
          <p:cNvSpPr>
            <a:spLocks noGrp="1"/>
          </p:cNvSpPr>
          <p:nvPr>
            <p:ph idx="1"/>
          </p:nvPr>
        </p:nvSpPr>
        <p:spPr>
          <a:xfrm>
            <a:off x="849407" y="1511860"/>
            <a:ext cx="5092194" cy="4351338"/>
          </a:xfrm>
        </p:spPr>
        <p:txBody>
          <a:bodyPr vert="horz" lIns="91440" tIns="45720" rIns="91440" bIns="45720" rtlCol="0" anchor="t">
            <a:normAutofit lnSpcReduction="10000"/>
          </a:bodyPr>
          <a:lstStyle/>
          <a:p>
            <a:pPr marL="0" indent="0">
              <a:buNone/>
            </a:pPr>
            <a:r>
              <a:rPr lang="en-US" sz="1800" b="1" dirty="0" err="1">
                <a:latin typeface="Avenir Next LT Pro"/>
                <a:ea typeface="+mn-lt"/>
                <a:cs typeface="+mn-lt"/>
              </a:rPr>
              <a:t>Olist</a:t>
            </a:r>
            <a:r>
              <a:rPr lang="en-US" sz="1800" b="1" dirty="0">
                <a:latin typeface="Avenir Next LT Pro"/>
                <a:ea typeface="+mn-lt"/>
                <a:cs typeface="+mn-lt"/>
              </a:rPr>
              <a:t> Store </a:t>
            </a:r>
            <a:r>
              <a:rPr lang="en-US" sz="1800" dirty="0">
                <a:latin typeface="Avenir Next LT Pro"/>
                <a:ea typeface="+mn-lt"/>
                <a:cs typeface="+mn-lt"/>
              </a:rPr>
              <a:t>is a prominent e-commerce platform in </a:t>
            </a:r>
            <a:r>
              <a:rPr lang="en-US" sz="1800" b="1" dirty="0">
                <a:latin typeface="Avenir Next LT Pro"/>
                <a:ea typeface="+mn-lt"/>
                <a:cs typeface="+mn-lt"/>
              </a:rPr>
              <a:t>Brazil</a:t>
            </a:r>
            <a:r>
              <a:rPr lang="en-US" sz="1800" dirty="0">
                <a:latin typeface="Avenir Next LT Pro"/>
                <a:ea typeface="+mn-lt"/>
                <a:cs typeface="+mn-lt"/>
              </a:rPr>
              <a:t>, connecting small businesses to customers from all across the nation.</a:t>
            </a:r>
          </a:p>
          <a:p>
            <a:pPr marL="0" indent="0">
              <a:buNone/>
            </a:pPr>
            <a:endParaRPr lang="en-US" sz="1800" dirty="0">
              <a:latin typeface="Avenir Next LT Pro"/>
              <a:ea typeface="+mn-lt"/>
              <a:cs typeface="+mn-lt"/>
            </a:endParaRPr>
          </a:p>
          <a:p>
            <a:pPr marL="0" indent="0">
              <a:buNone/>
            </a:pPr>
            <a:r>
              <a:rPr lang="en-US" sz="1800" dirty="0">
                <a:latin typeface="Avenir Next LT Pro"/>
                <a:ea typeface="+mn-lt"/>
                <a:cs typeface="+mn-lt"/>
              </a:rPr>
              <a:t>By the end of 2018, </a:t>
            </a:r>
            <a:r>
              <a:rPr lang="en-US" sz="1800" dirty="0" err="1">
                <a:latin typeface="Avenir Next LT Pro"/>
                <a:ea typeface="+mn-lt"/>
                <a:cs typeface="+mn-lt"/>
              </a:rPr>
              <a:t>Olist</a:t>
            </a:r>
            <a:r>
              <a:rPr lang="en-US" sz="1800" dirty="0">
                <a:latin typeface="Avenir Next LT Pro"/>
                <a:ea typeface="+mn-lt"/>
                <a:cs typeface="+mn-lt"/>
              </a:rPr>
              <a:t> closed 4 rounds of funding and would be valued at USD100mio at its next round of funding in Oct 2019*. In a bid to take their business to the next level, </a:t>
            </a:r>
            <a:r>
              <a:rPr lang="en-US" sz="1800" dirty="0" err="1">
                <a:latin typeface="Avenir Next LT Pro"/>
                <a:ea typeface="+mn-lt"/>
                <a:cs typeface="+mn-lt"/>
              </a:rPr>
              <a:t>Olist</a:t>
            </a:r>
            <a:r>
              <a:rPr lang="en-US" sz="1800" dirty="0">
                <a:latin typeface="Avenir Next LT Pro"/>
                <a:ea typeface="+mn-lt"/>
                <a:cs typeface="+mn-lt"/>
              </a:rPr>
              <a:t> released a dataset of orders into the public domain, inviting interested parties to dive into the data and come up with insights and recommendations to help grow their business.</a:t>
            </a:r>
            <a:endParaRPr lang="en-US" sz="1800" dirty="0">
              <a:latin typeface="Avenir Next LT Pro"/>
              <a:cs typeface="Calibri"/>
            </a:endParaRPr>
          </a:p>
          <a:p>
            <a:pPr marL="0" indent="0">
              <a:buNone/>
            </a:pPr>
            <a:endParaRPr lang="en-US" sz="1800" dirty="0">
              <a:latin typeface="Avenir Next LT Pro"/>
              <a:cs typeface="Calibri"/>
            </a:endParaRPr>
          </a:p>
          <a:p>
            <a:pPr marL="0" indent="0">
              <a:buNone/>
            </a:pPr>
            <a:r>
              <a:rPr lang="en-US" sz="1800" dirty="0">
                <a:latin typeface="Avenir Next LT Pro"/>
              </a:rPr>
              <a:t>The Insight Igniters, newly minted Junior Data Engineers, took up the challenge, and this is our work.</a:t>
            </a:r>
            <a:endParaRPr lang="en-US" sz="1800" dirty="0">
              <a:latin typeface="Avenir Next LT Pro"/>
              <a:cs typeface="Calibri"/>
            </a:endParaRPr>
          </a:p>
          <a:p>
            <a:pPr marL="0" indent="0">
              <a:buNone/>
            </a:pPr>
            <a:endParaRPr lang="en-US" sz="1800" dirty="0"/>
          </a:p>
          <a:p>
            <a:pPr marL="0" indent="0">
              <a:buNone/>
            </a:pPr>
            <a:endParaRPr lang="en-US" sz="1800" dirty="0"/>
          </a:p>
        </p:txBody>
      </p:sp>
      <p:sp>
        <p:nvSpPr>
          <p:cNvPr id="20" name="Oval 19">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FE6A247D-8F0C-9B24-66E0-FD40F5CA9242}"/>
              </a:ext>
            </a:extLst>
          </p:cNvPr>
          <p:cNvPicPr>
            <a:picLocks noChangeAspect="1"/>
          </p:cNvPicPr>
          <p:nvPr/>
        </p:nvPicPr>
        <p:blipFill rotWithShape="1">
          <a:blip r:embed="rId3"/>
          <a:srcRect r="4429" b="4"/>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2" name="Arc 21">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4" name="Picture 3" descr="A blue sign with white text&#10;&#10;Description automatically generated">
            <a:extLst>
              <a:ext uri="{FF2B5EF4-FFF2-40B4-BE49-F238E27FC236}">
                <a16:creationId xmlns:a16="http://schemas.microsoft.com/office/drawing/2014/main" id="{A0764793-1607-F27C-1A2B-65A714171268}"/>
              </a:ext>
            </a:extLst>
          </p:cNvPr>
          <p:cNvPicPr>
            <a:picLocks noChangeAspect="1"/>
          </p:cNvPicPr>
          <p:nvPr/>
        </p:nvPicPr>
        <p:blipFill rotWithShape="1">
          <a:blip r:embed="rId4"/>
          <a:srcRect t="6181" r="-4" b="7042"/>
          <a:stretch/>
        </p:blipFill>
        <p:spPr>
          <a:xfrm>
            <a:off x="6261607" y="1"/>
            <a:ext cx="3519312" cy="3007909"/>
          </a:xfrm>
          <a:custGeom>
            <a:avLst/>
            <a:gdLst/>
            <a:ahLst/>
            <a:cxnLst/>
            <a:rect l="l" t="t" r="r" b="b"/>
            <a:pathLst>
              <a:path w="3519312" h="3007909">
                <a:moveTo>
                  <a:pt x="519780" y="0"/>
                </a:moveTo>
                <a:lnTo>
                  <a:pt x="2999532" y="0"/>
                </a:lnTo>
                <a:lnTo>
                  <a:pt x="3003921" y="3989"/>
                </a:lnTo>
                <a:cubicBezTo>
                  <a:pt x="3322356" y="322424"/>
                  <a:pt x="3519312" y="762338"/>
                  <a:pt x="3519312" y="1248253"/>
                </a:cubicBezTo>
                <a:cubicBezTo>
                  <a:pt x="3519312" y="2220084"/>
                  <a:pt x="2731487" y="3007909"/>
                  <a:pt x="1759656" y="3007909"/>
                </a:cubicBezTo>
                <a:cubicBezTo>
                  <a:pt x="787826" y="3007909"/>
                  <a:pt x="0" y="2220084"/>
                  <a:pt x="0" y="1248253"/>
                </a:cubicBezTo>
                <a:cubicBezTo>
                  <a:pt x="0" y="762338"/>
                  <a:pt x="196957" y="322424"/>
                  <a:pt x="515392" y="3989"/>
                </a:cubicBezTo>
                <a:close/>
              </a:path>
            </a:pathLst>
          </a:custGeom>
        </p:spPr>
      </p:pic>
      <p:sp>
        <p:nvSpPr>
          <p:cNvPr id="7" name="TextBox 6">
            <a:extLst>
              <a:ext uri="{FF2B5EF4-FFF2-40B4-BE49-F238E27FC236}">
                <a16:creationId xmlns:a16="http://schemas.microsoft.com/office/drawing/2014/main" id="{A61BED2F-5840-DA5D-267A-3B1CAD1D05CB}"/>
              </a:ext>
            </a:extLst>
          </p:cNvPr>
          <p:cNvSpPr txBox="1"/>
          <p:nvPr/>
        </p:nvSpPr>
        <p:spPr>
          <a:xfrm>
            <a:off x="6584673" y="6570869"/>
            <a:ext cx="150467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cs typeface="Calibri"/>
            </a:endParaRPr>
          </a:p>
        </p:txBody>
      </p:sp>
      <p:sp>
        <p:nvSpPr>
          <p:cNvPr id="8" name="TextBox 7">
            <a:extLst>
              <a:ext uri="{FF2B5EF4-FFF2-40B4-BE49-F238E27FC236}">
                <a16:creationId xmlns:a16="http://schemas.microsoft.com/office/drawing/2014/main" id="{12161018-A605-396D-3241-7C63E030BFD8}"/>
              </a:ext>
            </a:extLst>
          </p:cNvPr>
          <p:cNvSpPr txBox="1"/>
          <p:nvPr/>
        </p:nvSpPr>
        <p:spPr>
          <a:xfrm>
            <a:off x="4914347" y="6391412"/>
            <a:ext cx="334617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accent1">
                    <a:lumMod val="20000"/>
                    <a:lumOff val="80000"/>
                  </a:schemeClr>
                </a:solidFill>
                <a:cs typeface="Calibri"/>
                <a:hlinkClick r:id="" action="ppaction://noaction">
                  <a:extLst>
                    <a:ext uri="{A12FA001-AC4F-418D-AE19-62706E023703}">
                      <ahyp:hlinkClr xmlns:ahyp="http://schemas.microsoft.com/office/drawing/2018/hyperlinkcolor" val="tx"/>
                    </a:ext>
                  </a:extLst>
                </a:hlinkClick>
              </a:rPr>
              <a:t>Image by macrovector on Freepik</a:t>
            </a:r>
          </a:p>
        </p:txBody>
      </p:sp>
      <p:sp>
        <p:nvSpPr>
          <p:cNvPr id="6" name="TextBox 5">
            <a:extLst>
              <a:ext uri="{FF2B5EF4-FFF2-40B4-BE49-F238E27FC236}">
                <a16:creationId xmlns:a16="http://schemas.microsoft.com/office/drawing/2014/main" id="{B69F5174-F4F7-9BD3-D1DE-06CDDE84279C}"/>
              </a:ext>
            </a:extLst>
          </p:cNvPr>
          <p:cNvSpPr txBox="1"/>
          <p:nvPr/>
        </p:nvSpPr>
        <p:spPr>
          <a:xfrm>
            <a:off x="854449" y="6384550"/>
            <a:ext cx="241206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Calibri"/>
              </a:rPr>
              <a:t>*Data from </a:t>
            </a:r>
            <a:r>
              <a:rPr lang="en-US" dirty="0" err="1">
                <a:cs typeface="Calibri"/>
              </a:rPr>
              <a:t>Tracxn</a:t>
            </a:r>
            <a:endParaRPr lang="en-US"/>
          </a:p>
        </p:txBody>
      </p:sp>
    </p:spTree>
    <p:extLst>
      <p:ext uri="{BB962C8B-B14F-4D97-AF65-F5344CB8AC3E}">
        <p14:creationId xmlns:p14="http://schemas.microsoft.com/office/powerpoint/2010/main" val="23981630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6FF76B9-219D-4469-AF87-0236D290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 name="Group 11">
            <a:extLst>
              <a:ext uri="{FF2B5EF4-FFF2-40B4-BE49-F238E27FC236}">
                <a16:creationId xmlns:a16="http://schemas.microsoft.com/office/drawing/2014/main" id="{DB88BD78-87E1-424D-B479-C37D8E41B1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13" name="Freeform: Shape 12">
              <a:extLst>
                <a:ext uri="{FF2B5EF4-FFF2-40B4-BE49-F238E27FC236}">
                  <a16:creationId xmlns:a16="http://schemas.microsoft.com/office/drawing/2014/main" id="{C05EB894-9410-4B20-95E4-7A25101AB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66E38B6-B050-4340-8E8F-3A971DADC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633C5E46-DAC5-4661-9C87-22B08E2A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5AD51A6E-D1A0-247E-A324-07F90A340558}"/>
              </a:ext>
            </a:extLst>
          </p:cNvPr>
          <p:cNvPicPr>
            <a:picLocks noChangeAspect="1"/>
          </p:cNvPicPr>
          <p:nvPr/>
        </p:nvPicPr>
        <p:blipFill>
          <a:blip r:embed="rId2"/>
          <a:stretch>
            <a:fillRect/>
          </a:stretch>
        </p:blipFill>
        <p:spPr>
          <a:xfrm>
            <a:off x="1272567" y="643467"/>
            <a:ext cx="9646866" cy="5571065"/>
          </a:xfrm>
          <a:prstGeom prst="rect">
            <a:avLst/>
          </a:prstGeom>
          <a:ln>
            <a:noFill/>
          </a:ln>
        </p:spPr>
      </p:pic>
    </p:spTree>
    <p:extLst>
      <p:ext uri="{BB962C8B-B14F-4D97-AF65-F5344CB8AC3E}">
        <p14:creationId xmlns:p14="http://schemas.microsoft.com/office/powerpoint/2010/main" val="10757093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3ECBE1F1-D69B-4AFA-ABD5-8E41720EF6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Graph">
            <a:extLst>
              <a:ext uri="{FF2B5EF4-FFF2-40B4-BE49-F238E27FC236}">
                <a16:creationId xmlns:a16="http://schemas.microsoft.com/office/drawing/2014/main" id="{8D3F0F4D-3A29-A049-7A39-EBD712721B02}"/>
              </a:ext>
            </a:extLst>
          </p:cNvPr>
          <p:cNvPicPr>
            <a:picLocks noChangeAspect="1"/>
          </p:cNvPicPr>
          <p:nvPr/>
        </p:nvPicPr>
        <p:blipFill rotWithShape="1">
          <a:blip r:embed="rId3"/>
          <a:srcRect l="19714" r="30980"/>
          <a:stretch/>
        </p:blipFill>
        <p:spPr>
          <a:xfrm>
            <a:off x="-1" y="-2"/>
            <a:ext cx="5410198" cy="6858002"/>
          </a:xfrm>
          <a:prstGeom prst="rect">
            <a:avLst/>
          </a:prstGeom>
        </p:spPr>
      </p:pic>
      <p:sp useBgFill="1">
        <p:nvSpPr>
          <p:cNvPr id="11" name="Rectangle 10">
            <a:extLst>
              <a:ext uri="{FF2B5EF4-FFF2-40B4-BE49-F238E27FC236}">
                <a16:creationId xmlns:a16="http://schemas.microsoft.com/office/drawing/2014/main" id="{603A6265-E10C-4B85-9C20-E75FCAF9CC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0197" y="-1"/>
            <a:ext cx="6781802" cy="2286000"/>
          </a:xfrm>
          <a:prstGeom prst="rect">
            <a:avLst/>
          </a:prstGeom>
          <a:ln>
            <a:noFill/>
          </a:ln>
          <a:effectLst>
            <a:outerShdw blurRad="355600" dist="152400" sx="95000" sy="95000" algn="t" rotWithShape="0">
              <a:srgbClr val="000000">
                <a:alpha val="2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51FF3F9-417B-6E8A-4291-B71262B457F2}"/>
              </a:ext>
            </a:extLst>
          </p:cNvPr>
          <p:cNvSpPr>
            <a:spLocks noGrp="1"/>
          </p:cNvSpPr>
          <p:nvPr>
            <p:ph type="title"/>
          </p:nvPr>
        </p:nvSpPr>
        <p:spPr>
          <a:xfrm>
            <a:off x="6115317" y="405685"/>
            <a:ext cx="5464968" cy="1559301"/>
          </a:xfrm>
        </p:spPr>
        <p:txBody>
          <a:bodyPr>
            <a:normAutofit/>
          </a:bodyPr>
          <a:lstStyle/>
          <a:p>
            <a:r>
              <a:rPr lang="en-SG" sz="4000" dirty="0"/>
              <a:t>Rating Prediction</a:t>
            </a:r>
            <a:endParaRPr lang="en-US" sz="4000" dirty="0"/>
          </a:p>
        </p:txBody>
      </p:sp>
      <p:sp>
        <p:nvSpPr>
          <p:cNvPr id="3" name="Content Placeholder 2">
            <a:extLst>
              <a:ext uri="{FF2B5EF4-FFF2-40B4-BE49-F238E27FC236}">
                <a16:creationId xmlns:a16="http://schemas.microsoft.com/office/drawing/2014/main" id="{BCA509CB-4523-680B-650C-37AA275829EA}"/>
              </a:ext>
            </a:extLst>
          </p:cNvPr>
          <p:cNvSpPr>
            <a:spLocks noGrp="1"/>
          </p:cNvSpPr>
          <p:nvPr>
            <p:ph idx="1"/>
          </p:nvPr>
        </p:nvSpPr>
        <p:spPr>
          <a:xfrm>
            <a:off x="6115317" y="2743200"/>
            <a:ext cx="5247340" cy="3496878"/>
          </a:xfrm>
        </p:spPr>
        <p:txBody>
          <a:bodyPr anchor="ctr">
            <a:normAutofit/>
          </a:bodyPr>
          <a:lstStyle/>
          <a:p>
            <a:r>
              <a:rPr lang="en-SG" sz="2400" dirty="0"/>
              <a:t>Use SVD model from Surprise library to predict reviews </a:t>
            </a:r>
          </a:p>
          <a:p>
            <a:endParaRPr lang="en-US" sz="2400" dirty="0"/>
          </a:p>
          <a:p>
            <a:r>
              <a:rPr lang="en-US" sz="2400" dirty="0"/>
              <a:t>Predicted ratings are generated for each user-item pair</a:t>
            </a:r>
          </a:p>
          <a:p>
            <a:endParaRPr lang="en-US" sz="2400" dirty="0"/>
          </a:p>
          <a:p>
            <a:r>
              <a:rPr lang="en-US" sz="2400" dirty="0"/>
              <a:t>Recommend items based on top predicted ratings</a:t>
            </a:r>
          </a:p>
        </p:txBody>
      </p:sp>
    </p:spTree>
    <p:extLst>
      <p:ext uri="{BB962C8B-B14F-4D97-AF65-F5344CB8AC3E}">
        <p14:creationId xmlns:p14="http://schemas.microsoft.com/office/powerpoint/2010/main" val="19901867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B52080-015E-3288-4C3F-7A7B7BB35817}"/>
              </a:ext>
            </a:extLst>
          </p:cNvPr>
          <p:cNvSpPr>
            <a:spLocks noGrp="1"/>
          </p:cNvSpPr>
          <p:nvPr>
            <p:ph type="title"/>
          </p:nvPr>
        </p:nvSpPr>
        <p:spPr/>
        <p:txBody>
          <a:bodyPr/>
          <a:lstStyle/>
          <a:p>
            <a:r>
              <a:rPr lang="en-SG" dirty="0"/>
              <a:t>Rating Prediction</a:t>
            </a:r>
            <a:endParaRPr lang="en-US" dirty="0"/>
          </a:p>
        </p:txBody>
      </p:sp>
      <p:pic>
        <p:nvPicPr>
          <p:cNvPr id="5" name="Content Placeholder 4">
            <a:extLst>
              <a:ext uri="{FF2B5EF4-FFF2-40B4-BE49-F238E27FC236}">
                <a16:creationId xmlns:a16="http://schemas.microsoft.com/office/drawing/2014/main" id="{317720B2-EA60-FAAB-BF13-86B75FDC078A}"/>
              </a:ext>
            </a:extLst>
          </p:cNvPr>
          <p:cNvPicPr>
            <a:picLocks noGrp="1" noChangeAspect="1"/>
          </p:cNvPicPr>
          <p:nvPr>
            <p:ph idx="1"/>
          </p:nvPr>
        </p:nvPicPr>
        <p:blipFill>
          <a:blip r:embed="rId3"/>
          <a:stretch>
            <a:fillRect/>
          </a:stretch>
        </p:blipFill>
        <p:spPr>
          <a:xfrm>
            <a:off x="1114425" y="1972469"/>
            <a:ext cx="9963150" cy="4057650"/>
          </a:xfrm>
        </p:spPr>
      </p:pic>
      <p:sp>
        <p:nvSpPr>
          <p:cNvPr id="7" name="TextBox 6">
            <a:extLst>
              <a:ext uri="{FF2B5EF4-FFF2-40B4-BE49-F238E27FC236}">
                <a16:creationId xmlns:a16="http://schemas.microsoft.com/office/drawing/2014/main" id="{F01BD75A-70E7-2A63-BA3F-5D33317E3817}"/>
              </a:ext>
            </a:extLst>
          </p:cNvPr>
          <p:cNvSpPr txBox="1"/>
          <p:nvPr/>
        </p:nvSpPr>
        <p:spPr>
          <a:xfrm>
            <a:off x="2931060" y="1646913"/>
            <a:ext cx="6097508" cy="369332"/>
          </a:xfrm>
          <a:prstGeom prst="rect">
            <a:avLst/>
          </a:prstGeom>
          <a:noFill/>
        </p:spPr>
        <p:txBody>
          <a:bodyPr wrap="square">
            <a:spAutoFit/>
          </a:bodyPr>
          <a:lstStyle/>
          <a:p>
            <a:r>
              <a:rPr lang="en-SG" dirty="0"/>
              <a:t>Error terms are indicative of performance</a:t>
            </a:r>
          </a:p>
        </p:txBody>
      </p:sp>
    </p:spTree>
    <p:extLst>
      <p:ext uri="{BB962C8B-B14F-4D97-AF65-F5344CB8AC3E}">
        <p14:creationId xmlns:p14="http://schemas.microsoft.com/office/powerpoint/2010/main" val="32842314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DB6CE7-C189-2C30-B915-E6BA8B2DFA99}"/>
              </a:ext>
            </a:extLst>
          </p:cNvPr>
          <p:cNvSpPr>
            <a:spLocks noGrp="1"/>
          </p:cNvSpPr>
          <p:nvPr>
            <p:ph type="title"/>
          </p:nvPr>
        </p:nvSpPr>
        <p:spPr/>
        <p:txBody>
          <a:bodyPr/>
          <a:lstStyle/>
          <a:p>
            <a:r>
              <a:rPr lang="en-SG" dirty="0"/>
              <a:t>Rating Prediction</a:t>
            </a:r>
            <a:endParaRPr lang="en-US" dirty="0"/>
          </a:p>
        </p:txBody>
      </p:sp>
      <p:pic>
        <p:nvPicPr>
          <p:cNvPr id="5" name="Content Placeholder 4">
            <a:extLst>
              <a:ext uri="{FF2B5EF4-FFF2-40B4-BE49-F238E27FC236}">
                <a16:creationId xmlns:a16="http://schemas.microsoft.com/office/drawing/2014/main" id="{213E588A-39AC-A257-64DD-901473852FBC}"/>
              </a:ext>
            </a:extLst>
          </p:cNvPr>
          <p:cNvPicPr>
            <a:picLocks noGrp="1" noChangeAspect="1"/>
          </p:cNvPicPr>
          <p:nvPr>
            <p:ph idx="1"/>
          </p:nvPr>
        </p:nvPicPr>
        <p:blipFill>
          <a:blip r:embed="rId3"/>
          <a:stretch>
            <a:fillRect/>
          </a:stretch>
        </p:blipFill>
        <p:spPr>
          <a:xfrm>
            <a:off x="1724025" y="1872456"/>
            <a:ext cx="8743950" cy="4257675"/>
          </a:xfrm>
        </p:spPr>
      </p:pic>
      <p:sp>
        <p:nvSpPr>
          <p:cNvPr id="7" name="TextBox 6">
            <a:extLst>
              <a:ext uri="{FF2B5EF4-FFF2-40B4-BE49-F238E27FC236}">
                <a16:creationId xmlns:a16="http://schemas.microsoft.com/office/drawing/2014/main" id="{321C494D-1053-C83D-1B94-6A7F4D986048}"/>
              </a:ext>
            </a:extLst>
          </p:cNvPr>
          <p:cNvSpPr txBox="1"/>
          <p:nvPr/>
        </p:nvSpPr>
        <p:spPr>
          <a:xfrm>
            <a:off x="3256985" y="1596906"/>
            <a:ext cx="6097508" cy="369332"/>
          </a:xfrm>
          <a:prstGeom prst="rect">
            <a:avLst/>
          </a:prstGeom>
          <a:noFill/>
        </p:spPr>
        <p:txBody>
          <a:bodyPr wrap="square">
            <a:spAutoFit/>
          </a:bodyPr>
          <a:lstStyle/>
          <a:p>
            <a:r>
              <a:rPr lang="en-US" dirty="0"/>
              <a:t>Recommend items based on top predicted ratings</a:t>
            </a:r>
          </a:p>
        </p:txBody>
      </p:sp>
    </p:spTree>
    <p:extLst>
      <p:ext uri="{BB962C8B-B14F-4D97-AF65-F5344CB8AC3E}">
        <p14:creationId xmlns:p14="http://schemas.microsoft.com/office/powerpoint/2010/main" val="29293808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3ECBE1F1-D69B-4AFA-ABD5-8E41720EF6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Exclamation mark on a yellow background">
            <a:extLst>
              <a:ext uri="{FF2B5EF4-FFF2-40B4-BE49-F238E27FC236}">
                <a16:creationId xmlns:a16="http://schemas.microsoft.com/office/drawing/2014/main" id="{35A8B636-5389-E6D3-119F-A4BEBB13FD7A}"/>
              </a:ext>
            </a:extLst>
          </p:cNvPr>
          <p:cNvPicPr>
            <a:picLocks noChangeAspect="1"/>
          </p:cNvPicPr>
          <p:nvPr/>
        </p:nvPicPr>
        <p:blipFill rotWithShape="1">
          <a:blip r:embed="rId3"/>
          <a:srcRect l="26875" r="13958"/>
          <a:stretch/>
        </p:blipFill>
        <p:spPr>
          <a:xfrm>
            <a:off x="-1" y="-2"/>
            <a:ext cx="5410198" cy="6858002"/>
          </a:xfrm>
          <a:prstGeom prst="rect">
            <a:avLst/>
          </a:prstGeom>
        </p:spPr>
      </p:pic>
      <p:sp useBgFill="1">
        <p:nvSpPr>
          <p:cNvPr id="11" name="Rectangle 10">
            <a:extLst>
              <a:ext uri="{FF2B5EF4-FFF2-40B4-BE49-F238E27FC236}">
                <a16:creationId xmlns:a16="http://schemas.microsoft.com/office/drawing/2014/main" id="{603A6265-E10C-4B85-9C20-E75FCAF9CC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0197" y="-1"/>
            <a:ext cx="6781802" cy="2286000"/>
          </a:xfrm>
          <a:prstGeom prst="rect">
            <a:avLst/>
          </a:prstGeom>
          <a:ln>
            <a:noFill/>
          </a:ln>
          <a:effectLst>
            <a:outerShdw blurRad="355600" dist="152400" sx="95000" sy="95000" algn="t" rotWithShape="0">
              <a:srgbClr val="000000">
                <a:alpha val="2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4662903-0DC3-90B7-CE46-27EE12254C18}"/>
              </a:ext>
            </a:extLst>
          </p:cNvPr>
          <p:cNvSpPr>
            <a:spLocks noGrp="1"/>
          </p:cNvSpPr>
          <p:nvPr>
            <p:ph type="title"/>
          </p:nvPr>
        </p:nvSpPr>
        <p:spPr>
          <a:xfrm>
            <a:off x="6115317" y="405685"/>
            <a:ext cx="5464968" cy="1559301"/>
          </a:xfrm>
        </p:spPr>
        <p:txBody>
          <a:bodyPr>
            <a:normAutofit/>
          </a:bodyPr>
          <a:lstStyle/>
          <a:p>
            <a:r>
              <a:rPr lang="en-SG" sz="4000"/>
              <a:t>Data issues</a:t>
            </a:r>
            <a:endParaRPr lang="en-US" sz="4000"/>
          </a:p>
        </p:txBody>
      </p:sp>
      <p:sp>
        <p:nvSpPr>
          <p:cNvPr id="3" name="Content Placeholder 2">
            <a:extLst>
              <a:ext uri="{FF2B5EF4-FFF2-40B4-BE49-F238E27FC236}">
                <a16:creationId xmlns:a16="http://schemas.microsoft.com/office/drawing/2014/main" id="{799E981D-1714-0411-1997-B789ECE3BF0D}"/>
              </a:ext>
            </a:extLst>
          </p:cNvPr>
          <p:cNvSpPr>
            <a:spLocks noGrp="1"/>
          </p:cNvSpPr>
          <p:nvPr>
            <p:ph idx="1"/>
          </p:nvPr>
        </p:nvSpPr>
        <p:spPr>
          <a:xfrm>
            <a:off x="5905234" y="1964986"/>
            <a:ext cx="5247340" cy="4639878"/>
          </a:xfrm>
        </p:spPr>
        <p:txBody>
          <a:bodyPr anchor="ctr">
            <a:normAutofit/>
          </a:bodyPr>
          <a:lstStyle/>
          <a:p>
            <a:r>
              <a:rPr lang="en-SG" sz="1600" dirty="0"/>
              <a:t>Reviews reference orders, not the product</a:t>
            </a:r>
          </a:p>
          <a:p>
            <a:pPr lvl="1"/>
            <a:r>
              <a:rPr lang="en-SG" sz="1600" dirty="0"/>
              <a:t>Reviews should be tied to products rather than orders</a:t>
            </a:r>
          </a:p>
          <a:p>
            <a:pPr lvl="1"/>
            <a:r>
              <a:rPr lang="en-SG" sz="1600" dirty="0"/>
              <a:t>Prompt users for review some time after delivery instead of immediately.</a:t>
            </a:r>
          </a:p>
          <a:p>
            <a:endParaRPr lang="en-SG" sz="1600" dirty="0"/>
          </a:p>
          <a:p>
            <a:r>
              <a:rPr lang="en-SG" sz="1600" dirty="0"/>
              <a:t>Anonymised data makes segmentation difficult</a:t>
            </a:r>
          </a:p>
          <a:p>
            <a:pPr lvl="1"/>
            <a:r>
              <a:rPr lang="en-SG" sz="1600" dirty="0"/>
              <a:t>Only location data for customers and sellers</a:t>
            </a:r>
          </a:p>
          <a:p>
            <a:pPr lvl="1"/>
            <a:r>
              <a:rPr lang="en-SG" sz="1600" dirty="0"/>
              <a:t>Only physical dimensions for products</a:t>
            </a:r>
          </a:p>
          <a:p>
            <a:pPr lvl="1"/>
            <a:r>
              <a:rPr lang="en-SG" sz="1600" dirty="0"/>
              <a:t>Not a problem with real-world data (hopefully)</a:t>
            </a:r>
          </a:p>
          <a:p>
            <a:pPr lvl="1"/>
            <a:endParaRPr lang="en-SG" sz="1600" dirty="0"/>
          </a:p>
          <a:p>
            <a:r>
              <a:rPr lang="en-SG" sz="1600" dirty="0"/>
              <a:t>Impressions data is sparse</a:t>
            </a:r>
          </a:p>
          <a:p>
            <a:pPr lvl="1"/>
            <a:r>
              <a:rPr lang="en-SG" sz="1600" dirty="0"/>
              <a:t>Ideally include not only orders, but also clicks, views.</a:t>
            </a:r>
          </a:p>
        </p:txBody>
      </p:sp>
    </p:spTree>
    <p:extLst>
      <p:ext uri="{BB962C8B-B14F-4D97-AF65-F5344CB8AC3E}">
        <p14:creationId xmlns:p14="http://schemas.microsoft.com/office/powerpoint/2010/main" val="41022634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ACE148D-5034-7DFE-EF5D-D8C25AA35FC5}"/>
              </a:ext>
            </a:extLst>
          </p:cNvPr>
          <p:cNvSpPr>
            <a:spLocks noGrp="1"/>
          </p:cNvSpPr>
          <p:nvPr>
            <p:ph type="title"/>
          </p:nvPr>
        </p:nvSpPr>
        <p:spPr>
          <a:xfrm>
            <a:off x="589560" y="856180"/>
            <a:ext cx="4560584" cy="1128068"/>
          </a:xfrm>
        </p:spPr>
        <p:txBody>
          <a:bodyPr anchor="ctr">
            <a:normAutofit/>
          </a:bodyPr>
          <a:lstStyle/>
          <a:p>
            <a:r>
              <a:rPr lang="en-US" sz="4000" dirty="0"/>
              <a:t>Key Takeaways</a:t>
            </a:r>
          </a:p>
        </p:txBody>
      </p:sp>
      <p:grpSp>
        <p:nvGrpSpPr>
          <p:cNvPr id="14" name="Group 13">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15" name="Rectangle 14">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Rectangle 17">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DBDF9FBD-A902-5976-62BD-91FF3BAEA225}"/>
              </a:ext>
            </a:extLst>
          </p:cNvPr>
          <p:cNvSpPr>
            <a:spLocks noGrp="1"/>
          </p:cNvSpPr>
          <p:nvPr>
            <p:ph idx="1"/>
          </p:nvPr>
        </p:nvSpPr>
        <p:spPr>
          <a:xfrm>
            <a:off x="590719" y="2224322"/>
            <a:ext cx="4559425" cy="4792313"/>
          </a:xfrm>
        </p:spPr>
        <p:txBody>
          <a:bodyPr vert="horz" lIns="91440" tIns="45720" rIns="91440" bIns="45720" rtlCol="0" anchor="ctr">
            <a:normAutofit/>
          </a:bodyPr>
          <a:lstStyle/>
          <a:p>
            <a:pPr marL="0" indent="0">
              <a:buNone/>
            </a:pPr>
            <a:r>
              <a:rPr lang="en-US" sz="1800" b="1" dirty="0"/>
              <a:t>Products</a:t>
            </a:r>
          </a:p>
          <a:p>
            <a:r>
              <a:rPr lang="en-US" sz="1600" dirty="0"/>
              <a:t>Promote </a:t>
            </a:r>
            <a:r>
              <a:rPr lang="en-US" sz="1600" b="1" dirty="0"/>
              <a:t>computer</a:t>
            </a:r>
            <a:r>
              <a:rPr lang="en-US" sz="1600" dirty="0"/>
              <a:t> products. Every unit sold in the </a:t>
            </a:r>
            <a:r>
              <a:rPr lang="en-US" sz="1600" b="1" dirty="0"/>
              <a:t>pc/computer </a:t>
            </a:r>
            <a:r>
              <a:rPr lang="en-US" sz="1600" dirty="0"/>
              <a:t>category generates more revenue than products in any other category.</a:t>
            </a:r>
          </a:p>
          <a:p>
            <a:r>
              <a:rPr lang="en-US" sz="1600" dirty="0"/>
              <a:t>Push out promotions on a </a:t>
            </a:r>
            <a:r>
              <a:rPr lang="en-US" sz="1600" b="1" dirty="0"/>
              <a:t>Monday</a:t>
            </a:r>
            <a:r>
              <a:rPr lang="en-US" sz="1600" dirty="0"/>
              <a:t> when purchases are generally higher</a:t>
            </a:r>
          </a:p>
          <a:p>
            <a:pPr marL="0" indent="0">
              <a:buNone/>
            </a:pPr>
            <a:r>
              <a:rPr lang="en-US" sz="1600" b="1" dirty="0"/>
              <a:t>Customer </a:t>
            </a:r>
            <a:r>
              <a:rPr lang="en-US" sz="1600" b="1" dirty="0" err="1"/>
              <a:t>Behaviour</a:t>
            </a:r>
            <a:endParaRPr lang="en-US" sz="1600" b="1" dirty="0"/>
          </a:p>
          <a:p>
            <a:r>
              <a:rPr lang="en-US" sz="1600" dirty="0"/>
              <a:t>Promote the use of </a:t>
            </a:r>
            <a:r>
              <a:rPr lang="en-US" sz="1600" b="1" dirty="0"/>
              <a:t>installments</a:t>
            </a:r>
            <a:r>
              <a:rPr lang="en-US" sz="1600" dirty="0"/>
              <a:t> / BNPL (buy-now-pay-later) services.</a:t>
            </a:r>
          </a:p>
          <a:p>
            <a:r>
              <a:rPr lang="en-US" sz="1600" dirty="0"/>
              <a:t>Engage </a:t>
            </a:r>
            <a:r>
              <a:rPr lang="en-US" sz="1600" b="1" dirty="0"/>
              <a:t>credit card </a:t>
            </a:r>
            <a:r>
              <a:rPr lang="en-US" sz="1600" dirty="0"/>
              <a:t>companies for more joint promotions.</a:t>
            </a:r>
          </a:p>
          <a:p>
            <a:pPr marL="0" indent="0">
              <a:buNone/>
            </a:pPr>
            <a:r>
              <a:rPr lang="en-US" sz="1600" b="1" dirty="0"/>
              <a:t>Sellers</a:t>
            </a:r>
          </a:p>
          <a:p>
            <a:r>
              <a:rPr lang="en-US" sz="1600" dirty="0"/>
              <a:t>Plan marketing strategies around </a:t>
            </a:r>
            <a:r>
              <a:rPr lang="en-US" sz="1600" b="1" dirty="0"/>
              <a:t>RFM</a:t>
            </a:r>
            <a:r>
              <a:rPr lang="en-US" sz="1600" dirty="0"/>
              <a:t> (recency, frequency, monetary value) analysis.</a:t>
            </a:r>
          </a:p>
          <a:p>
            <a:pPr marL="0" indent="0">
              <a:buNone/>
            </a:pPr>
            <a:endParaRPr lang="en-US" sz="1400" dirty="0"/>
          </a:p>
          <a:p>
            <a:pPr marL="0" indent="0">
              <a:buNone/>
            </a:pPr>
            <a:endParaRPr lang="en-US" sz="1400" dirty="0"/>
          </a:p>
        </p:txBody>
      </p:sp>
      <p:sp>
        <p:nvSpPr>
          <p:cNvPr id="20" name="Rectangle 19">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A61BED2F-5840-DA5D-267A-3B1CAD1D05CB}"/>
              </a:ext>
            </a:extLst>
          </p:cNvPr>
          <p:cNvSpPr txBox="1"/>
          <p:nvPr/>
        </p:nvSpPr>
        <p:spPr>
          <a:xfrm>
            <a:off x="6584673" y="6570869"/>
            <a:ext cx="150467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cs typeface="Calibri"/>
            </a:endParaRPr>
          </a:p>
        </p:txBody>
      </p:sp>
      <p:pic>
        <p:nvPicPr>
          <p:cNvPr id="10" name="Picture 9" descr="A logo for a store&#10;&#10;Description automatically generated">
            <a:extLst>
              <a:ext uri="{FF2B5EF4-FFF2-40B4-BE49-F238E27FC236}">
                <a16:creationId xmlns:a16="http://schemas.microsoft.com/office/drawing/2014/main" id="{B841AE23-929B-96C4-A035-042423FB8DB9}"/>
              </a:ext>
            </a:extLst>
          </p:cNvPr>
          <p:cNvPicPr>
            <a:picLocks noChangeAspect="1"/>
          </p:cNvPicPr>
          <p:nvPr/>
        </p:nvPicPr>
        <p:blipFill>
          <a:blip r:embed="rId3"/>
          <a:stretch>
            <a:fillRect/>
          </a:stretch>
        </p:blipFill>
        <p:spPr>
          <a:xfrm>
            <a:off x="6330696" y="929468"/>
            <a:ext cx="4998427" cy="4998427"/>
          </a:xfrm>
          <a:prstGeom prst="rect">
            <a:avLst/>
          </a:prstGeom>
        </p:spPr>
      </p:pic>
    </p:spTree>
    <p:extLst>
      <p:ext uri="{BB962C8B-B14F-4D97-AF65-F5344CB8AC3E}">
        <p14:creationId xmlns:p14="http://schemas.microsoft.com/office/powerpoint/2010/main" val="1688204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map of the world with different symbols&#10;&#10;Description automatically generated">
            <a:extLst>
              <a:ext uri="{FF2B5EF4-FFF2-40B4-BE49-F238E27FC236}">
                <a16:creationId xmlns:a16="http://schemas.microsoft.com/office/drawing/2014/main" id="{498DEF4A-6388-5A80-3557-D4A865397096}"/>
              </a:ext>
            </a:extLst>
          </p:cNvPr>
          <p:cNvPicPr>
            <a:picLocks noChangeAspect="1"/>
          </p:cNvPicPr>
          <p:nvPr/>
        </p:nvPicPr>
        <p:blipFill rotWithShape="1">
          <a:blip r:embed="rId2"/>
          <a:srcRect r="13818" b="9091"/>
          <a:stretch/>
        </p:blipFill>
        <p:spPr>
          <a:xfrm>
            <a:off x="3523488" y="10"/>
            <a:ext cx="8668512" cy="6857990"/>
          </a:xfrm>
          <a:prstGeom prst="rect">
            <a:avLst/>
          </a:prstGeom>
        </p:spPr>
      </p:pic>
      <p:sp>
        <p:nvSpPr>
          <p:cNvPr id="15" name="Rectangle 14">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tx1"/>
              </a:gs>
              <a:gs pos="33000">
                <a:schemeClr val="tx1">
                  <a:alpha val="64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4E1EAD6A-6252-3A76-3826-82AF91B9E730}"/>
              </a:ext>
            </a:extLst>
          </p:cNvPr>
          <p:cNvSpPr/>
          <p:nvPr/>
        </p:nvSpPr>
        <p:spPr>
          <a:xfrm>
            <a:off x="477981" y="1122363"/>
            <a:ext cx="4023360" cy="3204134"/>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6000" b="1" cap="none" spc="0" dirty="0">
                <a:ln w="6600">
                  <a:solidFill>
                    <a:schemeClr val="accent2"/>
                  </a:solidFill>
                  <a:prstDash val="solid"/>
                </a:ln>
                <a:solidFill>
                  <a:schemeClr val="bg1"/>
                </a:solidFill>
                <a:effectLst>
                  <a:outerShdw dist="38100" dir="2700000" algn="tl" rotWithShape="0">
                    <a:schemeClr val="accent2"/>
                  </a:outerShdw>
                </a:effectLst>
                <a:latin typeface="+mj-lt"/>
                <a:ea typeface="+mj-ea"/>
                <a:cs typeface="+mj-cs"/>
              </a:rPr>
              <a:t>Thank you, and</a:t>
            </a:r>
          </a:p>
          <a:p>
            <a:pPr algn="ctr">
              <a:lnSpc>
                <a:spcPct val="90000"/>
              </a:lnSpc>
              <a:spcBef>
                <a:spcPct val="0"/>
              </a:spcBef>
              <a:spcAft>
                <a:spcPts val="600"/>
              </a:spcAft>
            </a:pPr>
            <a:r>
              <a:rPr lang="en-US" sz="6000" b="1" cap="none" spc="0" dirty="0" err="1">
                <a:ln w="6600">
                  <a:solidFill>
                    <a:schemeClr val="accent2"/>
                  </a:solidFill>
                  <a:prstDash val="solid"/>
                </a:ln>
                <a:solidFill>
                  <a:schemeClr val="bg1"/>
                </a:solidFill>
                <a:effectLst>
                  <a:outerShdw dist="38100" dir="2700000" algn="tl" rotWithShape="0">
                    <a:schemeClr val="accent2"/>
                  </a:outerShdw>
                </a:effectLst>
                <a:latin typeface="+mj-lt"/>
                <a:ea typeface="+mj-ea"/>
                <a:cs typeface="+mj-cs"/>
              </a:rPr>
              <a:t>tchau</a:t>
            </a:r>
            <a:r>
              <a:rPr lang="en-US" sz="6000" b="1" cap="none" spc="0" dirty="0">
                <a:ln w="6600">
                  <a:solidFill>
                    <a:schemeClr val="accent2"/>
                  </a:solidFill>
                  <a:prstDash val="solid"/>
                </a:ln>
                <a:solidFill>
                  <a:schemeClr val="bg1"/>
                </a:solidFill>
                <a:effectLst>
                  <a:outerShdw dist="38100" dir="2700000" algn="tl" rotWithShape="0">
                    <a:schemeClr val="accent2"/>
                  </a:outerShdw>
                </a:effectLst>
                <a:latin typeface="+mj-lt"/>
                <a:ea typeface="+mj-ea"/>
                <a:cs typeface="+mj-cs"/>
              </a:rPr>
              <a:t>!</a:t>
            </a:r>
          </a:p>
        </p:txBody>
      </p:sp>
      <p:sp>
        <p:nvSpPr>
          <p:cNvPr id="17" name="Rectangle 1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9" name="Rectangle 1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146386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591136CE-B722-AEF6-1493-5B642A36A0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9" name="Diagram 8">
            <a:extLst>
              <a:ext uri="{FF2B5EF4-FFF2-40B4-BE49-F238E27FC236}">
                <a16:creationId xmlns:a16="http://schemas.microsoft.com/office/drawing/2014/main" id="{89F25DA9-4467-9712-2F7A-2619BB1042D9}"/>
              </a:ext>
            </a:extLst>
          </p:cNvPr>
          <p:cNvGraphicFramePr/>
          <p:nvPr>
            <p:extLst>
              <p:ext uri="{D42A27DB-BD31-4B8C-83A1-F6EECF244321}">
                <p14:modId xmlns:p14="http://schemas.microsoft.com/office/powerpoint/2010/main" val="4033217527"/>
              </p:ext>
            </p:extLst>
          </p:nvPr>
        </p:nvGraphicFramePr>
        <p:xfrm>
          <a:off x="-2868843" y="1546219"/>
          <a:ext cx="17936142" cy="402704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1" name="Picture 20" descr="A blue and yellow snake logo&#10;&#10;Description automatically generated">
            <a:extLst>
              <a:ext uri="{FF2B5EF4-FFF2-40B4-BE49-F238E27FC236}">
                <a16:creationId xmlns:a16="http://schemas.microsoft.com/office/drawing/2014/main" id="{5CED1FBD-F3DD-8EBB-C783-F4560E466EB8}"/>
              </a:ext>
            </a:extLst>
          </p:cNvPr>
          <p:cNvPicPr>
            <a:picLocks noChangeAspect="1"/>
          </p:cNvPicPr>
          <p:nvPr/>
        </p:nvPicPr>
        <p:blipFill>
          <a:blip r:embed="rId8"/>
          <a:stretch>
            <a:fillRect/>
          </a:stretch>
        </p:blipFill>
        <p:spPr>
          <a:xfrm>
            <a:off x="5076124" y="3999187"/>
            <a:ext cx="847281" cy="774590"/>
          </a:xfrm>
          <a:prstGeom prst="rect">
            <a:avLst/>
          </a:prstGeom>
        </p:spPr>
      </p:pic>
      <p:pic>
        <p:nvPicPr>
          <p:cNvPr id="23" name="Picture 22" descr="A black and yellow text&#10;&#10;Description automatically generated">
            <a:extLst>
              <a:ext uri="{FF2B5EF4-FFF2-40B4-BE49-F238E27FC236}">
                <a16:creationId xmlns:a16="http://schemas.microsoft.com/office/drawing/2014/main" id="{7974D91F-F215-BA03-C367-900F6C7B4742}"/>
              </a:ext>
            </a:extLst>
          </p:cNvPr>
          <p:cNvPicPr>
            <a:picLocks noChangeAspect="1"/>
          </p:cNvPicPr>
          <p:nvPr/>
        </p:nvPicPr>
        <p:blipFill>
          <a:blip r:embed="rId9"/>
          <a:stretch>
            <a:fillRect/>
          </a:stretch>
        </p:blipFill>
        <p:spPr>
          <a:xfrm>
            <a:off x="8200084" y="1890642"/>
            <a:ext cx="2301185" cy="943370"/>
          </a:xfrm>
          <a:prstGeom prst="rect">
            <a:avLst/>
          </a:prstGeom>
        </p:spPr>
      </p:pic>
      <p:pic>
        <p:nvPicPr>
          <p:cNvPr id="25" name="Graphic 24">
            <a:extLst>
              <a:ext uri="{FF2B5EF4-FFF2-40B4-BE49-F238E27FC236}">
                <a16:creationId xmlns:a16="http://schemas.microsoft.com/office/drawing/2014/main" id="{88006A3F-53F9-7CD7-4B45-BBA0DFB2285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370576" y="4930426"/>
            <a:ext cx="431688" cy="485018"/>
          </a:xfrm>
          <a:prstGeom prst="rect">
            <a:avLst/>
          </a:prstGeom>
        </p:spPr>
      </p:pic>
      <p:pic>
        <p:nvPicPr>
          <p:cNvPr id="27" name="Graphic 26">
            <a:extLst>
              <a:ext uri="{FF2B5EF4-FFF2-40B4-BE49-F238E27FC236}">
                <a16:creationId xmlns:a16="http://schemas.microsoft.com/office/drawing/2014/main" id="{900CE5E1-77DD-4035-FC3E-890122C8971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461482" y="3777851"/>
            <a:ext cx="453038" cy="452993"/>
          </a:xfrm>
          <a:prstGeom prst="rect">
            <a:avLst/>
          </a:prstGeom>
        </p:spPr>
      </p:pic>
      <p:pic>
        <p:nvPicPr>
          <p:cNvPr id="29" name="Picture 28" descr="A green and black symbol&#10;&#10;Description automatically generated">
            <a:extLst>
              <a:ext uri="{FF2B5EF4-FFF2-40B4-BE49-F238E27FC236}">
                <a16:creationId xmlns:a16="http://schemas.microsoft.com/office/drawing/2014/main" id="{05D5324C-252E-A240-64D8-9269E91A87A8}"/>
              </a:ext>
            </a:extLst>
          </p:cNvPr>
          <p:cNvPicPr>
            <a:picLocks noChangeAspect="1"/>
          </p:cNvPicPr>
          <p:nvPr/>
        </p:nvPicPr>
        <p:blipFill>
          <a:blip r:embed="rId12"/>
          <a:stretch>
            <a:fillRect/>
          </a:stretch>
        </p:blipFill>
        <p:spPr>
          <a:xfrm>
            <a:off x="2798476" y="5571619"/>
            <a:ext cx="625194" cy="722373"/>
          </a:xfrm>
          <a:prstGeom prst="rect">
            <a:avLst/>
          </a:prstGeom>
        </p:spPr>
      </p:pic>
      <p:sp>
        <p:nvSpPr>
          <p:cNvPr id="31" name="TextBox 30">
            <a:extLst>
              <a:ext uri="{FF2B5EF4-FFF2-40B4-BE49-F238E27FC236}">
                <a16:creationId xmlns:a16="http://schemas.microsoft.com/office/drawing/2014/main" id="{0C75E164-E10E-3D86-3D4E-6ADA4056200B}"/>
              </a:ext>
            </a:extLst>
          </p:cNvPr>
          <p:cNvSpPr txBox="1"/>
          <p:nvPr/>
        </p:nvSpPr>
        <p:spPr>
          <a:xfrm>
            <a:off x="831353" y="4217893"/>
            <a:ext cx="2138224" cy="206210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defTabSz="877824">
              <a:spcAft>
                <a:spcPts val="600"/>
              </a:spcAft>
            </a:pPr>
            <a:r>
              <a:rPr lang="en-US" sz="1600" b="1">
                <a:latin typeface="Avenir Next LT Pro"/>
                <a:cs typeface="Calibri" panose="020F0502020204030204"/>
              </a:rPr>
              <a:t>1. Data Ingestion: </a:t>
            </a:r>
          </a:p>
          <a:p>
            <a:pPr marL="285750" indent="-285750" defTabSz="877824">
              <a:spcAft>
                <a:spcPts val="600"/>
              </a:spcAft>
              <a:buFont typeface="Calibri"/>
              <a:buChar char="-"/>
            </a:pPr>
            <a:r>
              <a:rPr lang="en-US" sz="1600" err="1">
                <a:latin typeface="Avenir Next LT Pro"/>
                <a:cs typeface="Calibri" panose="020F0502020204030204"/>
              </a:rPr>
              <a:t>Olist</a:t>
            </a:r>
            <a:r>
              <a:rPr lang="en-US" sz="1600">
                <a:latin typeface="Avenir Next LT Pro"/>
                <a:cs typeface="Calibri" panose="020F0502020204030204"/>
              </a:rPr>
              <a:t> dataset</a:t>
            </a:r>
            <a:r>
              <a:rPr lang="en-US" sz="1600" kern="1200">
                <a:latin typeface="Avenir Next LT Pro"/>
                <a:cs typeface="Calibri" panose="020F0502020204030204"/>
              </a:rPr>
              <a:t> </a:t>
            </a:r>
            <a:r>
              <a:rPr lang="en-US" sz="1600">
                <a:latin typeface="Avenir Next LT Pro"/>
                <a:cs typeface="Calibri"/>
              </a:rPr>
              <a:t>of 9 .csv files </a:t>
            </a:r>
          </a:p>
          <a:p>
            <a:pPr marL="285750" indent="-285750" defTabSz="877824">
              <a:spcAft>
                <a:spcPts val="600"/>
              </a:spcAft>
              <a:buFont typeface="Calibri"/>
              <a:buChar char="-"/>
            </a:pPr>
            <a:r>
              <a:rPr lang="en-US" sz="1600">
                <a:latin typeface="Avenir Next LT Pro"/>
                <a:cs typeface="Calibri"/>
              </a:rPr>
              <a:t>Brazilian CEP data, public holiday data </a:t>
            </a:r>
          </a:p>
          <a:p>
            <a:pPr marL="328930" indent="-328930" defTabSz="877824">
              <a:spcAft>
                <a:spcPts val="600"/>
              </a:spcAft>
              <a:buFont typeface="Calibri"/>
              <a:buChar char="-"/>
            </a:pPr>
            <a:endParaRPr lang="en-US" sz="1700" kern="1200">
              <a:solidFill>
                <a:schemeClr val="tx1"/>
              </a:solidFill>
              <a:latin typeface="+mn-lt"/>
              <a:cs typeface="Calibri" panose="020F0502020204030204"/>
            </a:endParaRPr>
          </a:p>
        </p:txBody>
      </p:sp>
      <p:pic>
        <p:nvPicPr>
          <p:cNvPr id="33" name="Picture 32" descr="A blue elephant with white outline&#10;&#10;Description automatically generated">
            <a:extLst>
              <a:ext uri="{FF2B5EF4-FFF2-40B4-BE49-F238E27FC236}">
                <a16:creationId xmlns:a16="http://schemas.microsoft.com/office/drawing/2014/main" id="{7D2F9839-6912-03E3-929F-89D6F21C1648}"/>
              </a:ext>
            </a:extLst>
          </p:cNvPr>
          <p:cNvPicPr>
            <a:picLocks noChangeAspect="1"/>
          </p:cNvPicPr>
          <p:nvPr/>
        </p:nvPicPr>
        <p:blipFill>
          <a:blip r:embed="rId13"/>
          <a:stretch>
            <a:fillRect/>
          </a:stretch>
        </p:blipFill>
        <p:spPr>
          <a:xfrm>
            <a:off x="6600914" y="3681213"/>
            <a:ext cx="646045" cy="657087"/>
          </a:xfrm>
          <a:prstGeom prst="rect">
            <a:avLst/>
          </a:prstGeom>
        </p:spPr>
      </p:pic>
      <p:pic>
        <p:nvPicPr>
          <p:cNvPr id="35" name="Picture 34" descr="A blue and black globe with a black border&#10;&#10;Description automatically generated">
            <a:extLst>
              <a:ext uri="{FF2B5EF4-FFF2-40B4-BE49-F238E27FC236}">
                <a16:creationId xmlns:a16="http://schemas.microsoft.com/office/drawing/2014/main" id="{441CF18C-4DEB-ECEB-A447-DA2CEC7EF262}"/>
              </a:ext>
            </a:extLst>
          </p:cNvPr>
          <p:cNvPicPr>
            <a:picLocks noChangeAspect="1"/>
          </p:cNvPicPr>
          <p:nvPr/>
        </p:nvPicPr>
        <p:blipFill>
          <a:blip r:embed="rId14"/>
          <a:stretch>
            <a:fillRect/>
          </a:stretch>
        </p:blipFill>
        <p:spPr>
          <a:xfrm>
            <a:off x="2810045" y="4735884"/>
            <a:ext cx="614019" cy="691323"/>
          </a:xfrm>
          <a:prstGeom prst="rect">
            <a:avLst/>
          </a:prstGeom>
        </p:spPr>
      </p:pic>
      <p:sp>
        <p:nvSpPr>
          <p:cNvPr id="37" name="TextBox 36">
            <a:extLst>
              <a:ext uri="{FF2B5EF4-FFF2-40B4-BE49-F238E27FC236}">
                <a16:creationId xmlns:a16="http://schemas.microsoft.com/office/drawing/2014/main" id="{13F6868A-C394-CF24-1FBD-8DF3A0BEE7FE}"/>
              </a:ext>
            </a:extLst>
          </p:cNvPr>
          <p:cNvSpPr txBox="1"/>
          <p:nvPr/>
        </p:nvSpPr>
        <p:spPr>
          <a:xfrm>
            <a:off x="2803348" y="2413506"/>
            <a:ext cx="1994658" cy="213904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defTabSz="877824">
              <a:spcAft>
                <a:spcPts val="600"/>
              </a:spcAft>
            </a:pPr>
            <a:r>
              <a:rPr lang="en-US" sz="1600" b="1">
                <a:latin typeface="Avenir Next LT Pro"/>
                <a:cs typeface="Calibri" panose="020F0502020204030204"/>
              </a:rPr>
              <a:t>2. Cleaning &amp; Transformation</a:t>
            </a:r>
          </a:p>
          <a:p>
            <a:pPr marL="285750" indent="-285750" defTabSz="877824">
              <a:spcAft>
                <a:spcPts val="600"/>
              </a:spcAft>
              <a:buFont typeface="Calibri"/>
              <a:buChar char="-"/>
            </a:pPr>
            <a:r>
              <a:rPr lang="en-US" sz="1600">
                <a:latin typeface="Avenir Next LT Pro"/>
                <a:cs typeface="Calibri" panose="020F0502020204030204"/>
              </a:rPr>
              <a:t>EDA</a:t>
            </a:r>
          </a:p>
          <a:p>
            <a:pPr marL="285750" indent="-285750" defTabSz="877824">
              <a:spcAft>
                <a:spcPts val="600"/>
              </a:spcAft>
              <a:buFont typeface="Calibri"/>
              <a:buChar char="-"/>
            </a:pPr>
            <a:r>
              <a:rPr lang="en-US" sz="1600" dirty="0">
                <a:latin typeface="Avenir Next LT Pro"/>
                <a:cs typeface="Calibri" panose="020F0502020204030204"/>
              </a:rPr>
              <a:t>Prepare data for analyses</a:t>
            </a:r>
            <a:endParaRPr lang="en-US" dirty="0"/>
          </a:p>
          <a:p>
            <a:pPr marL="285750" indent="-285750" defTabSz="877824">
              <a:spcAft>
                <a:spcPts val="600"/>
              </a:spcAft>
              <a:buFont typeface="Calibri"/>
              <a:buChar char="-"/>
            </a:pPr>
            <a:endParaRPr lang="en-US" sz="1600" kern="1200">
              <a:solidFill>
                <a:schemeClr val="tx1"/>
              </a:solidFill>
              <a:latin typeface="Avenir Next LT Pro"/>
              <a:cs typeface="Calibri" panose="020F0502020204030204"/>
            </a:endParaRPr>
          </a:p>
          <a:p>
            <a:pPr marL="328930" indent="-328930" defTabSz="877824">
              <a:spcAft>
                <a:spcPts val="600"/>
              </a:spcAft>
              <a:buFont typeface="Calibri"/>
              <a:buChar char="-"/>
            </a:pPr>
            <a:endParaRPr lang="en-US" sz="1700">
              <a:cs typeface="Calibri" panose="020F0502020204030204"/>
            </a:endParaRPr>
          </a:p>
        </p:txBody>
      </p:sp>
      <p:sp>
        <p:nvSpPr>
          <p:cNvPr id="39" name="TextBox 38">
            <a:extLst>
              <a:ext uri="{FF2B5EF4-FFF2-40B4-BE49-F238E27FC236}">
                <a16:creationId xmlns:a16="http://schemas.microsoft.com/office/drawing/2014/main" id="{958D7075-D87C-300F-3E17-EF00E40943C7}"/>
              </a:ext>
            </a:extLst>
          </p:cNvPr>
          <p:cNvSpPr txBox="1"/>
          <p:nvPr/>
        </p:nvSpPr>
        <p:spPr>
          <a:xfrm>
            <a:off x="5058950" y="1926379"/>
            <a:ext cx="2060918" cy="124649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defTabSz="877824">
              <a:spcAft>
                <a:spcPts val="600"/>
              </a:spcAft>
            </a:pPr>
            <a:r>
              <a:rPr lang="en-US" sz="1600" b="1" dirty="0">
                <a:latin typeface="Avenir Next LT Pro"/>
                <a:cs typeface="Calibri" panose="020F0502020204030204"/>
              </a:rPr>
              <a:t>3. Loading into DB</a:t>
            </a:r>
          </a:p>
          <a:p>
            <a:pPr marL="285750" indent="-285750" defTabSz="877824">
              <a:spcAft>
                <a:spcPts val="600"/>
              </a:spcAft>
              <a:buFont typeface="Calibri"/>
              <a:buChar char="-"/>
            </a:pPr>
            <a:r>
              <a:rPr lang="en-US" sz="1600" dirty="0">
                <a:latin typeface="Avenir Next LT Pro"/>
                <a:cs typeface="Calibri" panose="020F0502020204030204"/>
              </a:rPr>
              <a:t>Data loaded into Azure DB</a:t>
            </a:r>
          </a:p>
          <a:p>
            <a:pPr marL="328930" indent="-328930" defTabSz="877824">
              <a:spcAft>
                <a:spcPts val="600"/>
              </a:spcAft>
              <a:buFont typeface="Calibri"/>
              <a:buChar char="-"/>
            </a:pPr>
            <a:endParaRPr lang="en-US" sz="1700" kern="1200" dirty="0">
              <a:solidFill>
                <a:schemeClr val="tx1"/>
              </a:solidFill>
              <a:latin typeface="+mn-lt"/>
              <a:cs typeface="Calibri" panose="020F0502020204030204"/>
            </a:endParaRPr>
          </a:p>
        </p:txBody>
      </p:sp>
      <p:sp>
        <p:nvSpPr>
          <p:cNvPr id="41" name="TextBox 40">
            <a:extLst>
              <a:ext uri="{FF2B5EF4-FFF2-40B4-BE49-F238E27FC236}">
                <a16:creationId xmlns:a16="http://schemas.microsoft.com/office/drawing/2014/main" id="{B4158B72-531C-C014-23F8-987CF971A478}"/>
              </a:ext>
            </a:extLst>
          </p:cNvPr>
          <p:cNvSpPr txBox="1"/>
          <p:nvPr/>
        </p:nvSpPr>
        <p:spPr>
          <a:xfrm>
            <a:off x="7459686" y="1549504"/>
            <a:ext cx="2944396" cy="100027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defTabSz="877824">
              <a:spcAft>
                <a:spcPts val="600"/>
              </a:spcAft>
            </a:pPr>
            <a:r>
              <a:rPr lang="en-US" sz="1600" b="1">
                <a:latin typeface="Avenir Next LT Pro"/>
                <a:cs typeface="Calibri" panose="020F0502020204030204"/>
              </a:rPr>
              <a:t>4. Analyses &amp; </a:t>
            </a:r>
            <a:r>
              <a:rPr lang="en-US" sz="1600" b="1" err="1">
                <a:latin typeface="Avenir Next LT Pro"/>
                <a:cs typeface="Calibri" panose="020F0502020204030204"/>
              </a:rPr>
              <a:t>Visualisation</a:t>
            </a:r>
            <a:endParaRPr lang="en-US" sz="1600" b="1">
              <a:latin typeface="Avenir Next LT Pro"/>
              <a:cs typeface="Calibri" panose="020F0502020204030204"/>
            </a:endParaRPr>
          </a:p>
          <a:p>
            <a:pPr defTabSz="877824">
              <a:spcAft>
                <a:spcPts val="600"/>
              </a:spcAft>
            </a:pPr>
            <a:endParaRPr lang="en-US" sz="1600">
              <a:latin typeface="Avenir Next LT Pro"/>
              <a:cs typeface="Calibri" panose="020F0502020204030204"/>
            </a:endParaRPr>
          </a:p>
          <a:p>
            <a:pPr marL="328930" indent="-328930" defTabSz="877824">
              <a:spcAft>
                <a:spcPts val="600"/>
              </a:spcAft>
              <a:buFont typeface="Calibri"/>
              <a:buChar char="-"/>
            </a:pPr>
            <a:endParaRPr lang="en-US" sz="1700" kern="1200">
              <a:solidFill>
                <a:schemeClr val="tx1"/>
              </a:solidFill>
              <a:latin typeface="+mn-lt"/>
              <a:cs typeface="Calibri" panose="020F0502020204030204"/>
            </a:endParaRPr>
          </a:p>
        </p:txBody>
      </p:sp>
      <p:pic>
        <p:nvPicPr>
          <p:cNvPr id="43" name="Picture 42" descr="A logo of a mug with a face&#10;&#10;Description automatically generated">
            <a:extLst>
              <a:ext uri="{FF2B5EF4-FFF2-40B4-BE49-F238E27FC236}">
                <a16:creationId xmlns:a16="http://schemas.microsoft.com/office/drawing/2014/main" id="{566AF8E8-55CD-7030-DF52-AD63DF4985C4}"/>
              </a:ext>
            </a:extLst>
          </p:cNvPr>
          <p:cNvPicPr>
            <a:picLocks noChangeAspect="1"/>
          </p:cNvPicPr>
          <p:nvPr/>
        </p:nvPicPr>
        <p:blipFill>
          <a:blip r:embed="rId15"/>
          <a:stretch>
            <a:fillRect/>
          </a:stretch>
        </p:blipFill>
        <p:spPr>
          <a:xfrm>
            <a:off x="10987346" y="5791684"/>
            <a:ext cx="732696" cy="702366"/>
          </a:xfrm>
          <a:prstGeom prst="rect">
            <a:avLst/>
          </a:prstGeom>
        </p:spPr>
      </p:pic>
      <p:pic>
        <p:nvPicPr>
          <p:cNvPr id="45" name="Picture 44" descr="A black background with blue text&#10;&#10;Description automatically generated">
            <a:extLst>
              <a:ext uri="{FF2B5EF4-FFF2-40B4-BE49-F238E27FC236}">
                <a16:creationId xmlns:a16="http://schemas.microsoft.com/office/drawing/2014/main" id="{F9B15638-11BA-2B88-A3F9-17D403F506F2}"/>
              </a:ext>
            </a:extLst>
          </p:cNvPr>
          <p:cNvPicPr>
            <a:picLocks noChangeAspect="1"/>
          </p:cNvPicPr>
          <p:nvPr/>
        </p:nvPicPr>
        <p:blipFill>
          <a:blip r:embed="rId16"/>
          <a:stretch>
            <a:fillRect/>
          </a:stretch>
        </p:blipFill>
        <p:spPr>
          <a:xfrm>
            <a:off x="5152084" y="5714242"/>
            <a:ext cx="6096000" cy="857250"/>
          </a:xfrm>
          <a:prstGeom prst="rect">
            <a:avLst/>
          </a:prstGeom>
        </p:spPr>
      </p:pic>
      <p:sp>
        <p:nvSpPr>
          <p:cNvPr id="46" name="TextBox 45">
            <a:extLst>
              <a:ext uri="{FF2B5EF4-FFF2-40B4-BE49-F238E27FC236}">
                <a16:creationId xmlns:a16="http://schemas.microsoft.com/office/drawing/2014/main" id="{EF52751A-EB6C-CADE-0A1E-4D68DBE18E3D}"/>
              </a:ext>
            </a:extLst>
          </p:cNvPr>
          <p:cNvSpPr txBox="1"/>
          <p:nvPr/>
        </p:nvSpPr>
        <p:spPr>
          <a:xfrm>
            <a:off x="835959" y="578224"/>
            <a:ext cx="3348317" cy="769441"/>
          </a:xfrm>
          <a:custGeom>
            <a:avLst/>
            <a:gdLst>
              <a:gd name="connsiteX0" fmla="*/ 0 w 3348317"/>
              <a:gd name="connsiteY0" fmla="*/ 0 h 769441"/>
              <a:gd name="connsiteX1" fmla="*/ 3348317 w 3348317"/>
              <a:gd name="connsiteY1" fmla="*/ 0 h 769441"/>
              <a:gd name="connsiteX2" fmla="*/ 3348317 w 3348317"/>
              <a:gd name="connsiteY2" fmla="*/ 769441 h 769441"/>
              <a:gd name="connsiteX3" fmla="*/ 0 w 3348317"/>
              <a:gd name="connsiteY3" fmla="*/ 769441 h 769441"/>
              <a:gd name="connsiteX4" fmla="*/ 0 w 3348317"/>
              <a:gd name="connsiteY4" fmla="*/ 0 h 7694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8317" h="769441" fill="none" extrusionOk="0">
                <a:moveTo>
                  <a:pt x="0" y="0"/>
                </a:moveTo>
                <a:cubicBezTo>
                  <a:pt x="672978" y="-4042"/>
                  <a:pt x="2943820" y="-46278"/>
                  <a:pt x="3348317" y="0"/>
                </a:cubicBezTo>
                <a:cubicBezTo>
                  <a:pt x="3338683" y="204082"/>
                  <a:pt x="3312603" y="549923"/>
                  <a:pt x="3348317" y="769441"/>
                </a:cubicBezTo>
                <a:cubicBezTo>
                  <a:pt x="2109147" y="893051"/>
                  <a:pt x="416945" y="879311"/>
                  <a:pt x="0" y="769441"/>
                </a:cubicBezTo>
                <a:cubicBezTo>
                  <a:pt x="-41674" y="508347"/>
                  <a:pt x="-28443" y="116477"/>
                  <a:pt x="0" y="0"/>
                </a:cubicBezTo>
                <a:close/>
              </a:path>
              <a:path w="3348317" h="769441" stroke="0" extrusionOk="0">
                <a:moveTo>
                  <a:pt x="0" y="0"/>
                </a:moveTo>
                <a:cubicBezTo>
                  <a:pt x="1336937" y="55857"/>
                  <a:pt x="2131839" y="-122729"/>
                  <a:pt x="3348317" y="0"/>
                </a:cubicBezTo>
                <a:cubicBezTo>
                  <a:pt x="3377050" y="381413"/>
                  <a:pt x="3378853" y="402538"/>
                  <a:pt x="3348317" y="769441"/>
                </a:cubicBezTo>
                <a:cubicBezTo>
                  <a:pt x="2714539" y="781342"/>
                  <a:pt x="1035138" y="661940"/>
                  <a:pt x="0" y="769441"/>
                </a:cubicBezTo>
                <a:cubicBezTo>
                  <a:pt x="-42517" y="601056"/>
                  <a:pt x="-940" y="254079"/>
                  <a:pt x="0" y="0"/>
                </a:cubicBezTo>
                <a:close/>
              </a:path>
            </a:pathLst>
          </a:custGeom>
          <a:ln>
            <a:extLst>
              <a:ext uri="{C807C97D-BFC1-408E-A445-0C87EB9F89A2}">
                <ask:lineSketchStyleProps xmlns:ask="http://schemas.microsoft.com/office/drawing/2018/sketchyshapes" sd="1740681013">
                  <a:prstGeom prst="rect">
                    <a:avLst/>
                  </a:prstGeom>
                  <ask:type>
                    <ask:lineSketchCurved/>
                  </ask:type>
                </ask:lineSketchStyleProps>
              </a:ext>
            </a:extLst>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dirty="0">
                <a:latin typeface="Calibri Light"/>
              </a:rPr>
              <a:t>The </a:t>
            </a:r>
            <a:r>
              <a:rPr lang="en-US" sz="4400" dirty="0">
                <a:latin typeface="Calibri Light"/>
              </a:rPr>
              <a:t>Approach</a:t>
            </a:r>
            <a:endParaRPr lang="en-US" sz="4400" dirty="0"/>
          </a:p>
        </p:txBody>
      </p:sp>
    </p:spTree>
    <p:extLst>
      <p:ext uri="{BB962C8B-B14F-4D97-AF65-F5344CB8AC3E}">
        <p14:creationId xmlns:p14="http://schemas.microsoft.com/office/powerpoint/2010/main" val="3920218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37"/>
                                        </p:tgtEl>
                                        <p:attrNameLst>
                                          <p:attrName>style.visibility</p:attrName>
                                        </p:attrNameLst>
                                      </p:cBhvr>
                                      <p:to>
                                        <p:strVal val="visible"/>
                                      </p:to>
                                    </p:set>
                                    <p:animEffect transition="in" filter="fade">
                                      <p:cBhvr>
                                        <p:cTn id="11" dur="500"/>
                                        <p:tgtEl>
                                          <p:spTgt spid="37"/>
                                        </p:tgtEl>
                                      </p:cBhvr>
                                    </p:animEffect>
                                  </p:childTnLst>
                                </p:cTn>
                              </p:par>
                            </p:childTnLst>
                          </p:cTn>
                        </p:par>
                      </p:childTnLst>
                    </p:cTn>
                  </p:par>
                  <p:par>
                    <p:cTn id="12" fill="hold">
                      <p:stCondLst>
                        <p:cond delay="indefinite"/>
                      </p:stCondLst>
                      <p:childTnLst>
                        <p:par>
                          <p:cTn id="13" fill="hold">
                            <p:stCondLst>
                              <p:cond delay="0"/>
                            </p:stCondLst>
                            <p:childTnLst>
                              <p:par>
                                <p:cTn id="14" presetID="23" presetClass="entr" presetSubtype="16" fill="hold" nodeType="clickEffect">
                                  <p:stCondLst>
                                    <p:cond delay="0"/>
                                  </p:stCondLst>
                                  <p:childTnLst>
                                    <p:set>
                                      <p:cBhvr>
                                        <p:cTn id="15" dur="1" fill="hold">
                                          <p:stCondLst>
                                            <p:cond delay="0"/>
                                          </p:stCondLst>
                                        </p:cTn>
                                        <p:tgtEl>
                                          <p:spTgt spid="43"/>
                                        </p:tgtEl>
                                        <p:attrNameLst>
                                          <p:attrName>style.visibility</p:attrName>
                                        </p:attrNameLst>
                                      </p:cBhvr>
                                      <p:to>
                                        <p:strVal val="visible"/>
                                      </p:to>
                                    </p:set>
                                    <p:anim calcmode="lin" valueType="num">
                                      <p:cBhvr>
                                        <p:cTn id="16" dur="500" fill="hold"/>
                                        <p:tgtEl>
                                          <p:spTgt spid="43"/>
                                        </p:tgtEl>
                                        <p:attrNameLst>
                                          <p:attrName>ppt_w</p:attrName>
                                        </p:attrNameLst>
                                      </p:cBhvr>
                                      <p:tavLst>
                                        <p:tav tm="0">
                                          <p:val>
                                            <p:fltVal val="0"/>
                                          </p:val>
                                        </p:tav>
                                        <p:tav tm="100000">
                                          <p:val>
                                            <p:strVal val="#ppt_w"/>
                                          </p:val>
                                        </p:tav>
                                      </p:tavLst>
                                    </p:anim>
                                    <p:anim calcmode="lin" valueType="num">
                                      <p:cBhvr>
                                        <p:cTn id="17" dur="500" fill="hold"/>
                                        <p:tgtEl>
                                          <p:spTgt spid="43"/>
                                        </p:tgtEl>
                                        <p:attrNameLst>
                                          <p:attrName>ppt_h</p:attrName>
                                        </p:attrNameLst>
                                      </p:cBhvr>
                                      <p:tavLst>
                                        <p:tav tm="0">
                                          <p:val>
                                            <p:fltVal val="0"/>
                                          </p:val>
                                        </p:tav>
                                        <p:tav tm="100000">
                                          <p:val>
                                            <p:strVal val="#ppt_h"/>
                                          </p:val>
                                        </p:tav>
                                      </p:tavLst>
                                    </p:anim>
                                  </p:childTnLst>
                                </p:cTn>
                              </p:par>
                              <p:par>
                                <p:cTn id="18" presetID="23" presetClass="entr" presetSubtype="16" fill="hold" nodeType="withEffect">
                                  <p:stCondLst>
                                    <p:cond delay="0"/>
                                  </p:stCondLst>
                                  <p:childTnLst>
                                    <p:set>
                                      <p:cBhvr>
                                        <p:cTn id="19" dur="1" fill="hold">
                                          <p:stCondLst>
                                            <p:cond delay="0"/>
                                          </p:stCondLst>
                                        </p:cTn>
                                        <p:tgtEl>
                                          <p:spTgt spid="45"/>
                                        </p:tgtEl>
                                        <p:attrNameLst>
                                          <p:attrName>style.visibility</p:attrName>
                                        </p:attrNameLst>
                                      </p:cBhvr>
                                      <p:to>
                                        <p:strVal val="visible"/>
                                      </p:to>
                                    </p:set>
                                    <p:anim calcmode="lin" valueType="num">
                                      <p:cBhvr>
                                        <p:cTn id="20" dur="500" fill="hold"/>
                                        <p:tgtEl>
                                          <p:spTgt spid="45"/>
                                        </p:tgtEl>
                                        <p:attrNameLst>
                                          <p:attrName>ppt_w</p:attrName>
                                        </p:attrNameLst>
                                      </p:cBhvr>
                                      <p:tavLst>
                                        <p:tav tm="0">
                                          <p:val>
                                            <p:fltVal val="0"/>
                                          </p:val>
                                        </p:tav>
                                        <p:tav tm="100000">
                                          <p:val>
                                            <p:strVal val="#ppt_w"/>
                                          </p:val>
                                        </p:tav>
                                      </p:tavLst>
                                    </p:anim>
                                    <p:anim calcmode="lin" valueType="num">
                                      <p:cBhvr>
                                        <p:cTn id="21" dur="500" fill="hold"/>
                                        <p:tgtEl>
                                          <p:spTgt spid="45"/>
                                        </p:tgtEl>
                                        <p:attrNameLst>
                                          <p:attrName>ppt_h</p:attrName>
                                        </p:attrNameLst>
                                      </p:cBhvr>
                                      <p:tavLst>
                                        <p:tav tm="0">
                                          <p:val>
                                            <p:fltVal val="0"/>
                                          </p:val>
                                        </p:tav>
                                        <p:tav tm="100000">
                                          <p:val>
                                            <p:strVal val="#ppt_h"/>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grpId="0" nodeType="clickEffect">
                                  <p:stCondLst>
                                    <p:cond delay="0"/>
                                  </p:stCondLst>
                                  <p:childTnLst>
                                    <p:set>
                                      <p:cBhvr>
                                        <p:cTn id="25" dur="1" fill="hold">
                                          <p:stCondLst>
                                            <p:cond delay="0"/>
                                          </p:stCondLst>
                                        </p:cTn>
                                        <p:tgtEl>
                                          <p:spTgt spid="39"/>
                                        </p:tgtEl>
                                        <p:attrNameLst>
                                          <p:attrName>style.visibility</p:attrName>
                                        </p:attrNameLst>
                                      </p:cBhvr>
                                      <p:to>
                                        <p:strVal val="visible"/>
                                      </p:to>
                                    </p:set>
                                    <p:anim calcmode="lin" valueType="num">
                                      <p:cBhvr additive="base">
                                        <p:cTn id="26" dur="500" fill="hold"/>
                                        <p:tgtEl>
                                          <p:spTgt spid="39"/>
                                        </p:tgtEl>
                                        <p:attrNameLst>
                                          <p:attrName>ppt_x</p:attrName>
                                        </p:attrNameLst>
                                      </p:cBhvr>
                                      <p:tavLst>
                                        <p:tav tm="0">
                                          <p:val>
                                            <p:strVal val="#ppt_x"/>
                                          </p:val>
                                        </p:tav>
                                        <p:tav tm="100000">
                                          <p:val>
                                            <p:strVal val="#ppt_x"/>
                                          </p:val>
                                        </p:tav>
                                      </p:tavLst>
                                    </p:anim>
                                    <p:anim calcmode="lin" valueType="num">
                                      <p:cBhvr additive="base">
                                        <p:cTn id="27" dur="500" fill="hold"/>
                                        <p:tgtEl>
                                          <p:spTgt spid="39"/>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7" grpId="0"/>
      <p:bldP spid="39" grpId="0"/>
      <p:bldP spid="41"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Freeform: Shape 8">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Isosceles Triangle 16">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760E7FDD-28E1-8A0D-5147-F87B782652C2}"/>
              </a:ext>
            </a:extLst>
          </p:cNvPr>
          <p:cNvSpPr txBox="1"/>
          <p:nvPr/>
        </p:nvSpPr>
        <p:spPr>
          <a:xfrm>
            <a:off x="1959112" y="-4969"/>
            <a:ext cx="2904435"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400" dirty="0">
                <a:latin typeface="Calibri Light"/>
                <a:cs typeface="Calibri"/>
              </a:rPr>
              <a:t>Data</a:t>
            </a:r>
            <a:r>
              <a:rPr lang="en-US" sz="4000" dirty="0">
                <a:latin typeface="Calibri Light"/>
                <a:cs typeface="Calibri"/>
              </a:rPr>
              <a:t> Model</a:t>
            </a:r>
          </a:p>
        </p:txBody>
      </p:sp>
      <p:pic>
        <p:nvPicPr>
          <p:cNvPr id="5" name="Picture 4" descr="A screenshot of a computer&#10;&#10;Description automatically generated">
            <a:extLst>
              <a:ext uri="{FF2B5EF4-FFF2-40B4-BE49-F238E27FC236}">
                <a16:creationId xmlns:a16="http://schemas.microsoft.com/office/drawing/2014/main" id="{8A85F88D-8602-C086-5068-79C2AAD9355D}"/>
              </a:ext>
            </a:extLst>
          </p:cNvPr>
          <p:cNvPicPr>
            <a:picLocks noChangeAspect="1"/>
          </p:cNvPicPr>
          <p:nvPr/>
        </p:nvPicPr>
        <p:blipFill>
          <a:blip r:embed="rId3"/>
          <a:stretch>
            <a:fillRect/>
          </a:stretch>
        </p:blipFill>
        <p:spPr>
          <a:xfrm>
            <a:off x="1244023" y="741562"/>
            <a:ext cx="9698181" cy="5836694"/>
          </a:xfrm>
          <a:prstGeom prst="rect">
            <a:avLst/>
          </a:prstGeom>
        </p:spPr>
      </p:pic>
    </p:spTree>
    <p:extLst>
      <p:ext uri="{BB962C8B-B14F-4D97-AF65-F5344CB8AC3E}">
        <p14:creationId xmlns:p14="http://schemas.microsoft.com/office/powerpoint/2010/main" val="19524228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Isosceles Triangle 19">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Isosceles Triangle 21">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Table 4">
            <a:extLst>
              <a:ext uri="{FF2B5EF4-FFF2-40B4-BE49-F238E27FC236}">
                <a16:creationId xmlns:a16="http://schemas.microsoft.com/office/drawing/2014/main" id="{36659C64-71D1-B0EB-E98D-62E3D40FDD9B}"/>
              </a:ext>
            </a:extLst>
          </p:cNvPr>
          <p:cNvGraphicFramePr>
            <a:graphicFrameLocks noGrp="1"/>
          </p:cNvGraphicFramePr>
          <p:nvPr>
            <p:extLst>
              <p:ext uri="{D42A27DB-BD31-4B8C-83A1-F6EECF244321}">
                <p14:modId xmlns:p14="http://schemas.microsoft.com/office/powerpoint/2010/main" val="743204965"/>
              </p:ext>
            </p:extLst>
          </p:nvPr>
        </p:nvGraphicFramePr>
        <p:xfrm>
          <a:off x="643466" y="740418"/>
          <a:ext cx="10905067" cy="5815912"/>
        </p:xfrm>
        <a:graphic>
          <a:graphicData uri="http://schemas.openxmlformats.org/drawingml/2006/table">
            <a:tbl>
              <a:tblPr firstRow="1" bandRow="1">
                <a:noFill/>
                <a:tableStyleId>{5C22544A-7EE6-4342-B048-85BDC9FD1C3A}</a:tableStyleId>
              </a:tblPr>
              <a:tblGrid>
                <a:gridCol w="5732946">
                  <a:extLst>
                    <a:ext uri="{9D8B030D-6E8A-4147-A177-3AD203B41FA5}">
                      <a16:colId xmlns:a16="http://schemas.microsoft.com/office/drawing/2014/main" val="269367186"/>
                    </a:ext>
                  </a:extLst>
                </a:gridCol>
                <a:gridCol w="5172121">
                  <a:extLst>
                    <a:ext uri="{9D8B030D-6E8A-4147-A177-3AD203B41FA5}">
                      <a16:colId xmlns:a16="http://schemas.microsoft.com/office/drawing/2014/main" val="1404431951"/>
                    </a:ext>
                  </a:extLst>
                </a:gridCol>
              </a:tblGrid>
              <a:tr h="846133">
                <a:tc>
                  <a:txBody>
                    <a:bodyPr/>
                    <a:lstStyle/>
                    <a:p>
                      <a:pPr lvl="0" algn="ctr">
                        <a:buNone/>
                      </a:pPr>
                      <a:r>
                        <a:rPr lang="en-US" sz="3000" b="1" i="0" u="none" strike="noStrike" cap="none" spc="30" noProof="0">
                          <a:solidFill>
                            <a:schemeClr val="tx2"/>
                          </a:solidFill>
                          <a:latin typeface="Calibri Light"/>
                        </a:rPr>
                        <a:t>Challenges </a:t>
                      </a:r>
                      <a:endParaRPr lang="en-US" sz="3000" b="1" cap="none" spc="30">
                        <a:solidFill>
                          <a:schemeClr val="tx2"/>
                        </a:solidFill>
                      </a:endParaRPr>
                    </a:p>
                  </a:txBody>
                  <a:tcPr marL="0" marR="17183" marT="85914" marB="85914" anchor="ctr">
                    <a:lnL w="12700" cmpd="sng">
                      <a:solidFill>
                        <a:schemeClr val="tx1"/>
                      </a:solidFill>
                    </a:lnL>
                    <a:lnR w="12700" cmpd="sng">
                      <a:solidFill>
                        <a:schemeClr val="tx1"/>
                      </a:solidFill>
                    </a:lnR>
                    <a:lnT w="12700" cap="flat" cmpd="sng" algn="ctr">
                      <a:solidFill>
                        <a:schemeClr val="tx1"/>
                      </a:solidFill>
                      <a:prstDash val="solid"/>
                    </a:lnT>
                    <a:lnB w="12700" cmpd="sng">
                      <a:solidFill>
                        <a:schemeClr val="tx1"/>
                      </a:solidFill>
                    </a:lnB>
                    <a:solidFill>
                      <a:schemeClr val="accent4"/>
                    </a:solidFill>
                  </a:tcPr>
                </a:tc>
                <a:tc>
                  <a:txBody>
                    <a:bodyPr/>
                    <a:lstStyle/>
                    <a:p>
                      <a:pPr lvl="0" algn="ctr">
                        <a:buNone/>
                      </a:pPr>
                      <a:r>
                        <a:rPr lang="en-US" sz="3000" b="1" i="0" u="none" strike="noStrike" cap="none" spc="30" noProof="0">
                          <a:solidFill>
                            <a:schemeClr val="tx2"/>
                          </a:solidFill>
                          <a:latin typeface="Calibri Light"/>
                        </a:rPr>
                        <a:t>Solutions</a:t>
                      </a:r>
                      <a:endParaRPr lang="en-US" sz="3000" b="1" cap="none" spc="30">
                        <a:solidFill>
                          <a:schemeClr val="tx2"/>
                        </a:solidFill>
                      </a:endParaRPr>
                    </a:p>
                  </a:txBody>
                  <a:tcPr marL="0" marR="17183" marT="85914" marB="85914" anchor="ctr">
                    <a:lnL w="12700" cmpd="sng">
                      <a:solidFill>
                        <a:schemeClr val="tx1"/>
                      </a:solidFill>
                    </a:lnL>
                    <a:lnR w="12700" cmpd="sng">
                      <a:solidFill>
                        <a:schemeClr val="tx1"/>
                      </a:solidFill>
                    </a:lnR>
                    <a:lnT w="12700" cap="flat" cmpd="sng" algn="ctr">
                      <a:solidFill>
                        <a:schemeClr val="tx1"/>
                      </a:solidFill>
                      <a:prstDash val="solid"/>
                    </a:lnT>
                    <a:lnB w="12700" cmpd="sng">
                      <a:solidFill>
                        <a:schemeClr val="tx1"/>
                      </a:solidFill>
                    </a:lnB>
                    <a:solidFill>
                      <a:schemeClr val="accent4"/>
                    </a:solidFill>
                  </a:tcPr>
                </a:tc>
                <a:extLst>
                  <a:ext uri="{0D108BD9-81ED-4DB2-BD59-A6C34878D82A}">
                    <a16:rowId xmlns:a16="http://schemas.microsoft.com/office/drawing/2014/main" val="4062255131"/>
                  </a:ext>
                </a:extLst>
              </a:tr>
              <a:tr h="1296480">
                <a:tc>
                  <a:txBody>
                    <a:bodyPr/>
                    <a:lstStyle/>
                    <a:p>
                      <a:pPr marL="342900" lvl="0" indent="-342900" algn="l">
                        <a:lnSpc>
                          <a:spcPct val="110000"/>
                        </a:lnSpc>
                        <a:spcBef>
                          <a:spcPts val="1000"/>
                        </a:spcBef>
                        <a:spcAft>
                          <a:spcPts val="0"/>
                        </a:spcAft>
                        <a:buFont typeface="Arial"/>
                        <a:buChar char="•"/>
                      </a:pPr>
                      <a:r>
                        <a:rPr lang="en-US" sz="2000" b="0" i="0" u="none" strike="noStrike" cap="none" spc="0" noProof="0" dirty="0">
                          <a:solidFill>
                            <a:schemeClr val="tx1"/>
                          </a:solidFill>
                          <a:latin typeface="Avenir Next LT Pro"/>
                        </a:rPr>
                        <a:t>Duplicates, missing values, malformed strings</a:t>
                      </a:r>
                    </a:p>
                  </a:txBody>
                  <a:tcPr marL="0" marR="171827" marT="85914" marB="85914">
                    <a:lnL w="12700" cmpd="sng">
                      <a:solidFill>
                        <a:schemeClr val="tx1"/>
                      </a:solidFill>
                      <a:prstDash val="solid"/>
                    </a:lnL>
                    <a:lnR w="12700" cmpd="sng">
                      <a:solidFill>
                        <a:schemeClr val="tx1"/>
                      </a:solidFill>
                      <a:prstDash val="solid"/>
                    </a:lnR>
                    <a:lnT w="12700" cmpd="sng">
                      <a:solidFill>
                        <a:schemeClr val="tx1"/>
                      </a:solidFill>
                    </a:lnT>
                    <a:lnB w="12700" cap="flat" cmpd="sng" algn="ctr">
                      <a:solidFill>
                        <a:schemeClr val="tx1"/>
                      </a:solidFill>
                      <a:prstDash val="solid"/>
                    </a:lnB>
                    <a:solidFill>
                      <a:schemeClr val="accent1">
                        <a:lumMod val="20000"/>
                        <a:lumOff val="80000"/>
                      </a:schemeClr>
                    </a:solidFill>
                  </a:tcPr>
                </a:tc>
                <a:tc>
                  <a:txBody>
                    <a:bodyPr/>
                    <a:lstStyle/>
                    <a:p>
                      <a:pPr marL="342900" lvl="0" indent="-342900" algn="l">
                        <a:lnSpc>
                          <a:spcPct val="100000"/>
                        </a:lnSpc>
                        <a:spcBef>
                          <a:spcPts val="0"/>
                        </a:spcBef>
                        <a:spcAft>
                          <a:spcPts val="0"/>
                        </a:spcAft>
                        <a:buFont typeface="Calibri,Sans-Serif"/>
                        <a:buChar char="-"/>
                      </a:pPr>
                      <a:r>
                        <a:rPr lang="en-US" sz="2000" b="0" i="0" u="none" strike="noStrike" cap="none" spc="0" noProof="0" dirty="0">
                          <a:solidFill>
                            <a:schemeClr val="tx1"/>
                          </a:solidFill>
                          <a:latin typeface="Avenir Next LT Pro"/>
                        </a:rPr>
                        <a:t>Drop, impute, keep null</a:t>
                      </a:r>
                    </a:p>
                  </a:txBody>
                  <a:tcPr marL="0" marR="171827" marT="85914" marB="85914">
                    <a:lnL w="12700" cmpd="sng">
                      <a:solidFill>
                        <a:schemeClr val="tx1"/>
                      </a:solidFill>
                      <a:prstDash val="solid"/>
                    </a:lnL>
                    <a:lnR w="12700" cmpd="sng">
                      <a:solidFill>
                        <a:schemeClr val="tx1"/>
                      </a:solidFill>
                      <a:prstDash val="solid"/>
                    </a:lnR>
                    <a:lnT w="12700" cmpd="sng">
                      <a:solidFill>
                        <a:schemeClr val="tx1"/>
                      </a:solidFill>
                    </a:lnT>
                    <a:lnB w="12700" cap="flat" cmpd="sng" algn="ctr">
                      <a:solidFill>
                        <a:schemeClr val="tx1"/>
                      </a:solidFill>
                      <a:prstDash val="solid"/>
                    </a:lnB>
                    <a:solidFill>
                      <a:schemeClr val="accent1">
                        <a:lumMod val="20000"/>
                        <a:lumOff val="80000"/>
                      </a:schemeClr>
                    </a:solidFill>
                  </a:tcPr>
                </a:tc>
                <a:extLst>
                  <a:ext uri="{0D108BD9-81ED-4DB2-BD59-A6C34878D82A}">
                    <a16:rowId xmlns:a16="http://schemas.microsoft.com/office/drawing/2014/main" val="2032206849"/>
                  </a:ext>
                </a:extLst>
              </a:tr>
              <a:tr h="1296480">
                <a:tc>
                  <a:txBody>
                    <a:bodyPr/>
                    <a:lstStyle/>
                    <a:p>
                      <a:pPr marL="342900" lvl="0" indent="-342900" algn="l">
                        <a:lnSpc>
                          <a:spcPct val="110000"/>
                        </a:lnSpc>
                        <a:spcBef>
                          <a:spcPts val="1000"/>
                        </a:spcBef>
                        <a:spcAft>
                          <a:spcPts val="0"/>
                        </a:spcAft>
                        <a:buFont typeface="Arial"/>
                        <a:buChar char="•"/>
                      </a:pPr>
                      <a:r>
                        <a:rPr lang="en-US" sz="2000" b="0" i="0" u="none" strike="noStrike" cap="none" spc="0" noProof="0" dirty="0">
                          <a:solidFill>
                            <a:schemeClr val="tx1"/>
                          </a:solidFill>
                          <a:latin typeface="Avenir Next LT Pro"/>
                        </a:rPr>
                        <a:t>Transformation</a:t>
                      </a:r>
                    </a:p>
                  </a:txBody>
                  <a:tcPr marL="0" marR="171827" marT="85914" marB="85914">
                    <a:lnL w="12700" cmpd="sng">
                      <a:solidFill>
                        <a:schemeClr val="tx1"/>
                      </a:solidFill>
                      <a:prstDash val="soli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lnB>
                    <a:noFill/>
                  </a:tcPr>
                </a:tc>
                <a:tc>
                  <a:txBody>
                    <a:bodyPr/>
                    <a:lstStyle/>
                    <a:p>
                      <a:pPr marL="342900" lvl="0" indent="-342900" algn="l">
                        <a:lnSpc>
                          <a:spcPct val="100000"/>
                        </a:lnSpc>
                        <a:spcBef>
                          <a:spcPts val="0"/>
                        </a:spcBef>
                        <a:spcAft>
                          <a:spcPts val="0"/>
                        </a:spcAft>
                        <a:buFont typeface="Calibri,Sans-Serif"/>
                        <a:buChar char="-"/>
                      </a:pPr>
                      <a:r>
                        <a:rPr lang="en-US" sz="2000" b="0" i="0" u="none" strike="noStrike" cap="none" spc="0" noProof="0" dirty="0">
                          <a:solidFill>
                            <a:schemeClr val="tx1"/>
                          </a:solidFill>
                          <a:latin typeface="Avenir Next LT Pro"/>
                        </a:rPr>
                        <a:t>Date time values, date </a:t>
                      </a:r>
                      <a:r>
                        <a:rPr lang="en-US" sz="2000" b="0" i="0" u="none" strike="noStrike" cap="none" spc="0" noProof="0" dirty="0" err="1">
                          <a:solidFill>
                            <a:schemeClr val="tx1"/>
                          </a:solidFill>
                          <a:latin typeface="Avenir Next LT Pro"/>
                        </a:rPr>
                        <a:t>maths</a:t>
                      </a:r>
                      <a:endParaRPr lang="en-US" sz="2000" b="0" i="0" u="none" strike="noStrike" cap="none" spc="0" noProof="0" dirty="0">
                        <a:solidFill>
                          <a:schemeClr val="tx1"/>
                        </a:solidFill>
                        <a:latin typeface="Avenir Next LT Pro"/>
                      </a:endParaRPr>
                    </a:p>
                  </a:txBody>
                  <a:tcPr marL="0" marR="171827" marT="85914" marB="85914">
                    <a:lnL w="12700" cap="flat" cmpd="sng" algn="ctr">
                      <a:solidFill>
                        <a:schemeClr val="tx1"/>
                      </a:solidFill>
                      <a:prstDash val="solid"/>
                      <a:round/>
                      <a:headEnd type="none" w="med" len="med"/>
                      <a:tailEnd type="none" w="med" len="med"/>
                    </a:lnL>
                    <a:lnR w="12700" cmpd="sng">
                      <a:solidFill>
                        <a:schemeClr val="tx1"/>
                      </a:solid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lnB>
                    <a:noFill/>
                  </a:tcPr>
                </a:tc>
                <a:extLst>
                  <a:ext uri="{0D108BD9-81ED-4DB2-BD59-A6C34878D82A}">
                    <a16:rowId xmlns:a16="http://schemas.microsoft.com/office/drawing/2014/main" val="1307595088"/>
                  </a:ext>
                </a:extLst>
              </a:tr>
              <a:tr h="1236378">
                <a:tc>
                  <a:txBody>
                    <a:bodyPr/>
                    <a:lstStyle/>
                    <a:p>
                      <a:pPr marL="342900" lvl="0" indent="-342900">
                        <a:buFont typeface="Arial" panose="020B0604020202020204" pitchFamily="34" charset="0"/>
                        <a:buChar char="•"/>
                      </a:pPr>
                      <a:r>
                        <a:rPr lang="en-US" sz="2000" b="0" i="0" u="none" strike="noStrike" cap="none" spc="0" noProof="0" dirty="0">
                          <a:solidFill>
                            <a:schemeClr val="tx1"/>
                          </a:solidFill>
                          <a:latin typeface="Avenir Next LT Pro"/>
                        </a:rPr>
                        <a:t>Geolocation dataset contained badly formed names of cities </a:t>
                      </a:r>
                      <a:endParaRPr lang="en-US" sz="2000" dirty="0">
                        <a:latin typeface="Avenir Next LT Pro"/>
                      </a:endParaRPr>
                    </a:p>
                  </a:txBody>
                  <a:tcPr marL="85914" marR="171827" marT="85914" marB="85914">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a:solidFill>
                        <a:schemeClr val="tx1"/>
                      </a:solidFill>
                    </a:lnB>
                    <a:solidFill>
                      <a:schemeClr val="accent1">
                        <a:lumMod val="20000"/>
                        <a:lumOff val="80000"/>
                      </a:schemeClr>
                    </a:solidFill>
                  </a:tcPr>
                </a:tc>
                <a:tc>
                  <a:txBody>
                    <a:bodyPr/>
                    <a:lstStyle/>
                    <a:p>
                      <a:pPr marL="285750" lvl="0" indent="-285750">
                        <a:buFont typeface="Calibri"/>
                        <a:buChar char="-"/>
                      </a:pPr>
                      <a:r>
                        <a:rPr lang="en-US" sz="2000" b="0" i="0" u="none" strike="noStrike" cap="none" spc="0" noProof="0" dirty="0">
                          <a:solidFill>
                            <a:schemeClr val="tx1"/>
                          </a:solidFill>
                          <a:latin typeface="Avenir Next LT Pro"/>
                        </a:rPr>
                        <a:t>Reference other sources</a:t>
                      </a:r>
                      <a:endParaRPr lang="en-US" sz="2000" dirty="0">
                        <a:latin typeface="Avenir Next LT Pro"/>
                      </a:endParaRPr>
                    </a:p>
                  </a:txBody>
                  <a:tcPr marL="85914" marR="171827" marT="85914" marB="85914">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a:solidFill>
                        <a:schemeClr val="tx1"/>
                      </a:solidFill>
                    </a:lnB>
                    <a:solidFill>
                      <a:schemeClr val="accent1">
                        <a:lumMod val="20000"/>
                        <a:lumOff val="80000"/>
                      </a:schemeClr>
                    </a:solidFill>
                  </a:tcPr>
                </a:tc>
                <a:extLst>
                  <a:ext uri="{0D108BD9-81ED-4DB2-BD59-A6C34878D82A}">
                    <a16:rowId xmlns:a16="http://schemas.microsoft.com/office/drawing/2014/main" val="1280493945"/>
                  </a:ext>
                </a:extLst>
              </a:tr>
              <a:tr h="1140441">
                <a:tc>
                  <a:txBody>
                    <a:bodyPr/>
                    <a:lstStyle/>
                    <a:p>
                      <a:pPr marL="342900" indent="-342900">
                        <a:buFont typeface="Arial" panose="020B0604020202020204" pitchFamily="34" charset="0"/>
                        <a:buChar char="•"/>
                      </a:pPr>
                      <a:r>
                        <a:rPr lang="en-US" sz="2000" b="0" i="0" u="none" strike="noStrike" cap="none" spc="0" noProof="0" dirty="0">
                          <a:solidFill>
                            <a:schemeClr val="tx1"/>
                          </a:solidFill>
                          <a:latin typeface="Avenir Next LT Pro"/>
                        </a:rPr>
                        <a:t>Obfuscated data meant imprecise locations, unknown products</a:t>
                      </a:r>
                      <a:endParaRPr lang="en-US" sz="2000" cap="none" spc="0" dirty="0">
                        <a:solidFill>
                          <a:schemeClr val="tx1"/>
                        </a:solidFill>
                        <a:latin typeface="Avenir Next LT Pro"/>
                      </a:endParaRPr>
                    </a:p>
                  </a:txBody>
                  <a:tcPr marL="85914" marR="171827" marT="85914" marB="85914">
                    <a:lnL w="12700" cmpd="sng">
                      <a:solidFill>
                        <a:schemeClr val="tx1"/>
                      </a:solidFill>
                      <a:prstDash val="soli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solidFill>
                        <a:schemeClr val="tx1"/>
                      </a:solidFill>
                      <a:prstDash val="solid"/>
                    </a:lnB>
                    <a:noFill/>
                  </a:tcPr>
                </a:tc>
                <a:tc>
                  <a:txBody>
                    <a:bodyPr/>
                    <a:lstStyle/>
                    <a:p>
                      <a:pPr marL="285750" indent="-285750">
                        <a:buFont typeface="Calibri"/>
                        <a:buChar char="-"/>
                      </a:pPr>
                      <a:r>
                        <a:rPr lang="en-US" sz="2000" b="0" i="0" u="none" strike="noStrike" cap="none" spc="0" noProof="0" dirty="0">
                          <a:solidFill>
                            <a:schemeClr val="tx1"/>
                          </a:solidFill>
                          <a:latin typeface="Avenir Next LT Pro"/>
                        </a:rPr>
                        <a:t>Work with available information</a:t>
                      </a:r>
                      <a:endParaRPr lang="en-US" sz="2000" cap="none" spc="0" dirty="0">
                        <a:solidFill>
                          <a:schemeClr val="tx1"/>
                        </a:solidFill>
                        <a:latin typeface="Avenir Next LT Pro"/>
                      </a:endParaRPr>
                    </a:p>
                  </a:txBody>
                  <a:tcPr marL="85914" marR="171827" marT="85914" marB="85914">
                    <a:lnL w="12700" cap="flat" cmpd="sng" algn="ctr">
                      <a:solidFill>
                        <a:schemeClr val="tx1"/>
                      </a:solidFill>
                      <a:prstDash val="solid"/>
                      <a:round/>
                      <a:headEnd type="none" w="med" len="med"/>
                      <a:tailEnd type="none" w="med" len="med"/>
                    </a:lnL>
                    <a:lnR w="12700" cmpd="sng">
                      <a:solidFill>
                        <a:schemeClr val="tx1"/>
                      </a:solidFill>
                      <a:prstDash val="solid"/>
                    </a:lnR>
                    <a:lnT w="12700" cap="flat" cmpd="sng" algn="ctr">
                      <a:solidFill>
                        <a:schemeClr val="tx1"/>
                      </a:solidFill>
                      <a:prstDash val="solid"/>
                      <a:round/>
                      <a:headEnd type="none" w="med" len="med"/>
                      <a:tailEnd type="none" w="med" len="med"/>
                    </a:lnT>
                    <a:lnB w="12700" cmpd="sng">
                      <a:solidFill>
                        <a:schemeClr val="tx1"/>
                      </a:solidFill>
                      <a:prstDash val="solid"/>
                    </a:lnB>
                    <a:noFill/>
                  </a:tcPr>
                </a:tc>
                <a:extLst>
                  <a:ext uri="{0D108BD9-81ED-4DB2-BD59-A6C34878D82A}">
                    <a16:rowId xmlns:a16="http://schemas.microsoft.com/office/drawing/2014/main" val="2851583777"/>
                  </a:ext>
                </a:extLst>
              </a:tr>
            </a:tbl>
          </a:graphicData>
        </a:graphic>
      </p:graphicFrame>
    </p:spTree>
    <p:extLst>
      <p:ext uri="{BB962C8B-B14F-4D97-AF65-F5344CB8AC3E}">
        <p14:creationId xmlns:p14="http://schemas.microsoft.com/office/powerpoint/2010/main" val="34307738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A061BA2E-A388-41C5-B73A-B0FEB6B102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screenshot of a computer&#10;&#10;Description automatically generated">
            <a:extLst>
              <a:ext uri="{FF2B5EF4-FFF2-40B4-BE49-F238E27FC236}">
                <a16:creationId xmlns:a16="http://schemas.microsoft.com/office/drawing/2014/main" id="{12784791-CA07-BECC-C16B-44998B0776F6}"/>
              </a:ext>
            </a:extLst>
          </p:cNvPr>
          <p:cNvPicPr>
            <a:picLocks noChangeAspect="1"/>
          </p:cNvPicPr>
          <p:nvPr/>
        </p:nvPicPr>
        <p:blipFill rotWithShape="1">
          <a:blip r:embed="rId3"/>
          <a:srcRect l="7801" r="6188" b="-4"/>
          <a:stretch/>
        </p:blipFill>
        <p:spPr>
          <a:xfrm>
            <a:off x="126999" y="10"/>
            <a:ext cx="6096001" cy="6857990"/>
          </a:xfrm>
          <a:prstGeom prst="rect">
            <a:avLst/>
          </a:prstGeom>
        </p:spPr>
      </p:pic>
      <p:sp>
        <p:nvSpPr>
          <p:cNvPr id="19" name="Rectangle 18">
            <a:extLst>
              <a:ext uri="{FF2B5EF4-FFF2-40B4-BE49-F238E27FC236}">
                <a16:creationId xmlns:a16="http://schemas.microsoft.com/office/drawing/2014/main" id="{76E192A2-3ED3-4081-8A86-A22B511417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4152902" y="-1181101"/>
            <a:ext cx="3886200" cy="12192001"/>
          </a:xfrm>
          <a:prstGeom prst="rect">
            <a:avLst/>
          </a:prstGeom>
          <a:gradFill>
            <a:gsLst>
              <a:gs pos="41000">
                <a:schemeClr val="tx1">
                  <a:alpha val="46000"/>
                </a:schemeClr>
              </a:gs>
              <a:gs pos="21000">
                <a:schemeClr val="tx1">
                  <a:alpha val="30000"/>
                </a:schemeClr>
              </a:gs>
              <a:gs pos="0">
                <a:schemeClr val="tx1">
                  <a:alpha val="0"/>
                </a:schemeClr>
              </a:gs>
              <a:gs pos="100000">
                <a:schemeClr val="tx1">
                  <a:alpha val="9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3175D2FE-D044-58E0-AC0C-352C4B57337F}"/>
              </a:ext>
            </a:extLst>
          </p:cNvPr>
          <p:cNvSpPr txBox="1"/>
          <p:nvPr/>
        </p:nvSpPr>
        <p:spPr>
          <a:xfrm>
            <a:off x="404553" y="4438128"/>
            <a:ext cx="7035291" cy="1130300"/>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a:lnSpc>
                <a:spcPct val="90000"/>
              </a:lnSpc>
              <a:spcBef>
                <a:spcPct val="0"/>
              </a:spcBef>
              <a:spcAft>
                <a:spcPts val="600"/>
              </a:spcAft>
            </a:pPr>
            <a:r>
              <a:rPr lang="en-US" sz="7200" kern="1200">
                <a:solidFill>
                  <a:schemeClr val="bg1"/>
                </a:solidFill>
                <a:latin typeface="+mj-lt"/>
                <a:ea typeface="+mj-ea"/>
                <a:cs typeface="+mj-cs"/>
              </a:rPr>
              <a:t>Tests &amp; Validations</a:t>
            </a:r>
          </a:p>
        </p:txBody>
      </p:sp>
      <p:sp>
        <p:nvSpPr>
          <p:cNvPr id="21" name="Rectangle: Rounded Corners 20">
            <a:extLst>
              <a:ext uri="{FF2B5EF4-FFF2-40B4-BE49-F238E27FC236}">
                <a16:creationId xmlns:a16="http://schemas.microsoft.com/office/drawing/2014/main" id="{79F40191-0F44-4FD1-82CC-ACB507C14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5575039"/>
            <a:ext cx="97840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Avenir Next LT Pro"/>
            </a:endParaRPr>
          </a:p>
        </p:txBody>
      </p:sp>
      <p:pic>
        <p:nvPicPr>
          <p:cNvPr id="9" name="Picture 8" descr="A screenshot of a computer&#10;&#10;Description automatically generated">
            <a:extLst>
              <a:ext uri="{FF2B5EF4-FFF2-40B4-BE49-F238E27FC236}">
                <a16:creationId xmlns:a16="http://schemas.microsoft.com/office/drawing/2014/main" id="{DF385E1E-3CFC-7026-0995-A3E1D892A544}"/>
              </a:ext>
            </a:extLst>
          </p:cNvPr>
          <p:cNvPicPr>
            <a:picLocks noChangeAspect="1"/>
          </p:cNvPicPr>
          <p:nvPr/>
        </p:nvPicPr>
        <p:blipFill>
          <a:blip r:embed="rId4"/>
          <a:stretch>
            <a:fillRect/>
          </a:stretch>
        </p:blipFill>
        <p:spPr>
          <a:xfrm>
            <a:off x="6226175" y="6350"/>
            <a:ext cx="5969000" cy="4165600"/>
          </a:xfrm>
          <a:prstGeom prst="rect">
            <a:avLst/>
          </a:prstGeom>
        </p:spPr>
      </p:pic>
    </p:spTree>
    <p:extLst>
      <p:ext uri="{BB962C8B-B14F-4D97-AF65-F5344CB8AC3E}">
        <p14:creationId xmlns:p14="http://schemas.microsoft.com/office/powerpoint/2010/main" val="34913455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FED452-2814-40C9-D8F8-26F8123D4073}"/>
              </a:ext>
            </a:extLst>
          </p:cNvPr>
          <p:cNvSpPr>
            <a:spLocks noGrp="1"/>
          </p:cNvSpPr>
          <p:nvPr>
            <p:ph type="title"/>
          </p:nvPr>
        </p:nvSpPr>
        <p:spPr>
          <a:xfrm>
            <a:off x="6181786" y="632817"/>
            <a:ext cx="4918959" cy="702392"/>
          </a:xfrm>
        </p:spPr>
        <p:txBody>
          <a:bodyPr>
            <a:normAutofit/>
          </a:bodyPr>
          <a:lstStyle/>
          <a:p>
            <a:r>
              <a:rPr lang="en-US"/>
              <a:t>The Outcome</a:t>
            </a:r>
          </a:p>
        </p:txBody>
      </p:sp>
      <p:pic>
        <p:nvPicPr>
          <p:cNvPr id="5" name="Picture 4" descr="Sphere of mesh and nodes">
            <a:extLst>
              <a:ext uri="{FF2B5EF4-FFF2-40B4-BE49-F238E27FC236}">
                <a16:creationId xmlns:a16="http://schemas.microsoft.com/office/drawing/2014/main" id="{DF5745E6-8106-6EE3-99C1-BEF75530BAAB}"/>
              </a:ext>
            </a:extLst>
          </p:cNvPr>
          <p:cNvPicPr>
            <a:picLocks noChangeAspect="1"/>
          </p:cNvPicPr>
          <p:nvPr/>
        </p:nvPicPr>
        <p:blipFill rotWithShape="1">
          <a:blip r:embed="rId3"/>
          <a:srcRect l="32846" r="3126" b="4"/>
          <a:stretch/>
        </p:blipFill>
        <p:spPr>
          <a:xfrm>
            <a:off x="1" y="10"/>
            <a:ext cx="5854890" cy="6857990"/>
          </a:xfrm>
          <a:custGeom>
            <a:avLst/>
            <a:gdLst/>
            <a:ahLst/>
            <a:cxnLst/>
            <a:rect l="l" t="t" r="r" b="b"/>
            <a:pathLst>
              <a:path w="6036633" h="6858000">
                <a:moveTo>
                  <a:pt x="0" y="0"/>
                </a:moveTo>
                <a:lnTo>
                  <a:pt x="5782584" y="0"/>
                </a:lnTo>
                <a:lnTo>
                  <a:pt x="5847735" y="280891"/>
                </a:lnTo>
                <a:cubicBezTo>
                  <a:pt x="6512611" y="3337011"/>
                  <a:pt x="5215360" y="3533975"/>
                  <a:pt x="5130974" y="6590095"/>
                </a:cubicBezTo>
                <a:lnTo>
                  <a:pt x="5127340" y="6858000"/>
                </a:lnTo>
                <a:lnTo>
                  <a:pt x="0" y="6858000"/>
                </a:lnTo>
                <a:close/>
              </a:path>
            </a:pathLst>
          </a:custGeom>
        </p:spPr>
      </p:pic>
      <p:sp>
        <p:nvSpPr>
          <p:cNvPr id="3" name="Content Placeholder 2">
            <a:extLst>
              <a:ext uri="{FF2B5EF4-FFF2-40B4-BE49-F238E27FC236}">
                <a16:creationId xmlns:a16="http://schemas.microsoft.com/office/drawing/2014/main" id="{76DB66CE-4355-0EAF-7A86-7BAEE901B70D}"/>
              </a:ext>
            </a:extLst>
          </p:cNvPr>
          <p:cNvSpPr>
            <a:spLocks noGrp="1"/>
          </p:cNvSpPr>
          <p:nvPr>
            <p:ph idx="1"/>
          </p:nvPr>
        </p:nvSpPr>
        <p:spPr>
          <a:xfrm>
            <a:off x="6182890" y="1474759"/>
            <a:ext cx="4918959" cy="4380464"/>
          </a:xfrm>
        </p:spPr>
        <p:txBody>
          <a:bodyPr vert="horz" lIns="91440" tIns="45720" rIns="91440" bIns="45720" rtlCol="0" anchor="t">
            <a:noAutofit/>
          </a:bodyPr>
          <a:lstStyle/>
          <a:p>
            <a:pPr>
              <a:lnSpc>
                <a:spcPct val="100000"/>
              </a:lnSpc>
            </a:pPr>
            <a:r>
              <a:rPr lang="en-US" sz="2000" dirty="0">
                <a:latin typeface="Avenir Next LT Pro"/>
              </a:rPr>
              <a:t>Learnings:</a:t>
            </a:r>
          </a:p>
          <a:p>
            <a:pPr lvl="1">
              <a:lnSpc>
                <a:spcPct val="100000"/>
              </a:lnSpc>
              <a:buClr>
                <a:srgbClr val="8D87A6"/>
              </a:buClr>
              <a:buFont typeface="Calibri" panose="05000000000000000000" pitchFamily="2" charset="2"/>
              <a:buChar char="-"/>
            </a:pPr>
            <a:r>
              <a:rPr lang="en-US" sz="2000" dirty="0">
                <a:latin typeface="Avenir Next LT Pro"/>
              </a:rPr>
              <a:t>Brazilian postal code (CEP)</a:t>
            </a:r>
          </a:p>
          <a:p>
            <a:pPr lvl="1">
              <a:lnSpc>
                <a:spcPct val="100000"/>
              </a:lnSpc>
              <a:buClr>
                <a:srgbClr val="8D87A6"/>
              </a:buClr>
              <a:buFont typeface="Calibri" panose="05000000000000000000" pitchFamily="2" charset="2"/>
              <a:buChar char="-"/>
            </a:pPr>
            <a:r>
              <a:rPr lang="en-US" sz="2000" dirty="0">
                <a:latin typeface="Avenir Next LT Pro"/>
              </a:rPr>
              <a:t>Brazilian demographics</a:t>
            </a:r>
          </a:p>
          <a:p>
            <a:pPr lvl="1">
              <a:lnSpc>
                <a:spcPct val="100000"/>
              </a:lnSpc>
              <a:buClr>
                <a:srgbClr val="8D87A6"/>
              </a:buClr>
              <a:buFont typeface="Calibri" panose="05000000000000000000" pitchFamily="2" charset="2"/>
              <a:buChar char="-"/>
            </a:pPr>
            <a:r>
              <a:rPr lang="en-US" sz="2000" dirty="0">
                <a:latin typeface="Avenir Next LT Pro"/>
              </a:rPr>
              <a:t>Insights into purchasing habits</a:t>
            </a:r>
          </a:p>
          <a:p>
            <a:pPr lvl="1">
              <a:lnSpc>
                <a:spcPct val="100000"/>
              </a:lnSpc>
              <a:buClr>
                <a:srgbClr val="8D87A6"/>
              </a:buClr>
              <a:buFont typeface="Calibri" panose="05000000000000000000" pitchFamily="2" charset="2"/>
              <a:buChar char="-"/>
            </a:pPr>
            <a:endParaRPr lang="en-US" sz="2000" dirty="0">
              <a:latin typeface="Avenir Next LT Pro"/>
            </a:endParaRPr>
          </a:p>
          <a:p>
            <a:pPr marL="228600" lvl="1" indent="0">
              <a:lnSpc>
                <a:spcPct val="100000"/>
              </a:lnSpc>
              <a:buClr>
                <a:srgbClr val="8D87A6"/>
              </a:buClr>
              <a:buNone/>
            </a:pPr>
            <a:r>
              <a:rPr lang="en-US" sz="2000" dirty="0">
                <a:latin typeface="Avenir Next LT Pro"/>
              </a:rPr>
              <a:t>Technical Lessons:</a:t>
            </a:r>
          </a:p>
          <a:p>
            <a:pPr lvl="1">
              <a:lnSpc>
                <a:spcPct val="100000"/>
              </a:lnSpc>
              <a:buFont typeface="Calibri" panose="05000000000000000000" pitchFamily="2" charset="2"/>
              <a:buChar char="-"/>
            </a:pPr>
            <a:r>
              <a:rPr lang="en-US" sz="2000" dirty="0">
                <a:latin typeface="Avenir Next LT Pro"/>
              </a:rPr>
              <a:t>Cleaning and transformation</a:t>
            </a:r>
          </a:p>
          <a:p>
            <a:pPr lvl="1">
              <a:lnSpc>
                <a:spcPct val="100000"/>
              </a:lnSpc>
              <a:buClr>
                <a:srgbClr val="8D87A6"/>
              </a:buClr>
              <a:buFont typeface="Calibri" panose="05000000000000000000" pitchFamily="2" charset="2"/>
              <a:buChar char="-"/>
            </a:pPr>
            <a:r>
              <a:rPr lang="en-US" sz="2000" dirty="0">
                <a:latin typeface="Avenir Next LT Pro"/>
              </a:rPr>
              <a:t>Power of python and SQL</a:t>
            </a:r>
          </a:p>
          <a:p>
            <a:pPr lvl="1">
              <a:lnSpc>
                <a:spcPct val="100000"/>
              </a:lnSpc>
              <a:buClr>
                <a:srgbClr val="8D87A6"/>
              </a:buClr>
              <a:buFont typeface="Calibri" panose="05000000000000000000" pitchFamily="2" charset="2"/>
              <a:buChar char="-"/>
            </a:pPr>
            <a:r>
              <a:rPr lang="en-US" sz="2000" dirty="0">
                <a:latin typeface="Avenir Next LT Pro"/>
              </a:rPr>
              <a:t>Power of data engineers (with great power...) [understand and respect the data]</a:t>
            </a:r>
          </a:p>
          <a:p>
            <a:pPr lvl="1">
              <a:lnSpc>
                <a:spcPct val="100000"/>
              </a:lnSpc>
              <a:buClr>
                <a:srgbClr val="8D87A6"/>
              </a:buClr>
              <a:buFont typeface="Calibri" panose="05000000000000000000" pitchFamily="2" charset="2"/>
              <a:buChar char="-"/>
            </a:pPr>
            <a:endParaRPr lang="en-US" sz="2000" dirty="0">
              <a:latin typeface="Avenir Next LT Pro"/>
            </a:endParaRPr>
          </a:p>
        </p:txBody>
      </p:sp>
    </p:spTree>
    <p:extLst>
      <p:ext uri="{BB962C8B-B14F-4D97-AF65-F5344CB8AC3E}">
        <p14:creationId xmlns:p14="http://schemas.microsoft.com/office/powerpoint/2010/main" val="9270587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Sellers ,Customers ,Total Customers ,Total Sellers ,Total Orders ,Total Products ,Total Revenue (R$) ,Total Days ,Products ,Order &amp; Sales Growth ,textbox.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Overview</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Orders ,Product categories ,slicer ,Week ,columnChart ,Revenue ,shape ,city ,State ,textbox ,shape ,slicer ,textbox ,slicer ,lineChart ,lineChart ,shape ,shape ,shape ,shape ,shape ,textbox ,shape ,shape ,shape ,textbox ,multiRowCard ,multiRowCard ,Revenue distribution by  ,map ,textbox ,shape ,shape ,shape.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Abhi Page_2</a:t>
            </a: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FILE_NAME_PARSED_KEY" val="TRUE"/>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D401524DC532D42A0E0ED886331A72B" ma:contentTypeVersion="15" ma:contentTypeDescription="Create a new document." ma:contentTypeScope="" ma:versionID="aba17d7263e5a17e1efe42a3571abb41">
  <xsd:schema xmlns:xsd="http://www.w3.org/2001/XMLSchema" xmlns:xs="http://www.w3.org/2001/XMLSchema" xmlns:p="http://schemas.microsoft.com/office/2006/metadata/properties" xmlns:ns2="f577acbf-5b0b-4b4f-9948-268e97f8d3a4" xmlns:ns3="b1e4d6ee-9f6f-43f8-a618-24f3d84da28f" targetNamespace="http://schemas.microsoft.com/office/2006/metadata/properties" ma:root="true" ma:fieldsID="e4e3c9c8ed1c3d723d02c9f1cb24d19a" ns2:_="" ns3:_="">
    <xsd:import namespace="f577acbf-5b0b-4b4f-9948-268e97f8d3a4"/>
    <xsd:import namespace="b1e4d6ee-9f6f-43f8-a618-24f3d84da28f"/>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3:LastSharedByUser" minOccurs="0"/>
                <xsd:element ref="ns3:LastSharedByTime" minOccurs="0"/>
                <xsd:element ref="ns2:Document_x0020_Purpose" minOccurs="0"/>
                <xsd:element ref="ns2:Initiatives" minOccurs="0"/>
                <xsd:element ref="ns2:MediaServiceDateTaken" minOccurs="0"/>
                <xsd:element ref="ns2:MediaServiceAutoTags" minOccurs="0"/>
                <xsd:element ref="ns2:MediaServiceOCR" minOccurs="0"/>
                <xsd:element ref="ns2:MediaServiceLocation" minOccurs="0"/>
                <xsd:element ref="ns2:MediaServiceEventHashCode" minOccurs="0"/>
                <xsd:element ref="ns2:MediaServiceGeneration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577acbf-5b0b-4b4f-9948-268e97f8d3a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Document_x0020_Purpose" ma:index="14" nillable="true" ma:displayName="Document Purpose" ma:default="Informational" ma:format="Dropdown" ma:internalName="Document_x0020_Purpose">
      <xsd:simpleType>
        <xsd:restriction base="dms:Choice">
          <xsd:enumeration value="Informational"/>
          <xsd:enumeration value="Feature Spec"/>
          <xsd:enumeration value="Engineering Design"/>
          <xsd:enumeration value="Planning"/>
        </xsd:restriction>
      </xsd:simpleType>
    </xsd:element>
    <xsd:element name="Initiatives" ma:index="15" nillable="true" ma:displayName="Initiatives" ma:description="List of initiatives related to this document" ma:internalName="Initiatives">
      <xsd:complexType>
        <xsd:complexContent>
          <xsd:extension base="dms:MultiChoice">
            <xsd:sequence>
              <xsd:element name="Value" maxOccurs="unbounded" minOccurs="0" nillable="true">
                <xsd:simpleType>
                  <xsd:restriction base="dms:Choice">
                    <xsd:enumeration value="Add-in MAU"/>
                    <xsd:enumeration value="Custom Functions"/>
                    <xsd:enumeration value="Data &amp; Analytics"/>
                    <xsd:enumeration value="DevEx: Portals &amp; Programs"/>
                    <xsd:enumeration value="DevEx: Tools &amp; Libraries"/>
                    <xsd:enumeration value="Engineering"/>
                    <xsd:enumeration value="Excel API"/>
                    <xsd:enumeration value="In-Market Support"/>
                    <xsd:enumeration value="Maker Access"/>
                    <xsd:enumeration value="SDX Runtime &amp; Partners"/>
                    <xsd:enumeration value="SDX Service Delivery"/>
                    <xsd:enumeration value="SDX API &amp; Pipeline"/>
                    <xsd:enumeration value="Shield &amp; OCE"/>
                  </xsd:restriction>
                </xsd:simpleType>
              </xsd:element>
            </xsd:sequence>
          </xsd:extension>
        </xsd:complexContent>
      </xsd:complexType>
    </xsd:element>
    <xsd:element name="MediaServiceDateTaken" ma:index="16" nillable="true" ma:displayName="MediaServiceDateTaken" ma:hidden="true" ma:internalName="MediaServiceDateTaken" ma:readOnly="true">
      <xsd:simpleType>
        <xsd:restriction base="dms:Text"/>
      </xsd:simpleType>
    </xsd:element>
    <xsd:element name="MediaServiceAutoTags" ma:index="17" nillable="true" ma:displayName="MediaServiceAutoTags" ma:internalName="MediaServiceAutoTags" ma:readOnly="true">
      <xsd:simpleType>
        <xsd:restriction base="dms:Text"/>
      </xsd:simpleType>
    </xsd:element>
    <xsd:element name="MediaServiceOCR" ma:index="18" nillable="true" ma:displayName="MediaServiceOCR" ma:internalName="MediaServiceOCR" ma:readOnly="true">
      <xsd:simpleType>
        <xsd:restriction base="dms:Note">
          <xsd:maxLength value="255"/>
        </xsd:restriction>
      </xsd:simpleType>
    </xsd:element>
    <xsd:element name="MediaServiceLocation" ma:index="19" nillable="true" ma:displayName="MediaServiceLocation" ma:internalName="MediaServiceLocation"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element name="MediaServiceGenerationTime" ma:index="21" nillable="true" ma:displayName="MediaServiceGenerationTime" ma:hidden="true" ma:internalName="MediaServiceGenerationTim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1e4d6ee-9f6f-43f8-a618-24f3d84da28f"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LastSharedByUser" ma:index="12" nillable="true" ma:displayName="Last Shared By User" ma:hidden="true" ma:internalName="LastSharedByUser" ma:readOnly="true">
      <xsd:simpleType>
        <xsd:restriction base="dms:Note"/>
      </xsd:simpleType>
    </xsd:element>
    <xsd:element name="LastSharedByTime" ma:index="13" nillable="true" ma:displayName="Last Shared By Time"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Document_x0020_Purpose xmlns="f577acbf-5b0b-4b4f-9948-268e97f8d3a4">Informational</Document_x0020_Purpose>
    <Initiatives xmlns="f577acbf-5b0b-4b4f-9948-268e97f8d3a4"/>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DD29C39-1C4E-4B06-A1F4-2510F2DACF6E}">
  <ds:schemaRefs>
    <ds:schemaRef ds:uri="b1e4d6ee-9f6f-43f8-a618-24f3d84da28f"/>
    <ds:schemaRef ds:uri="f577acbf-5b0b-4b4f-9948-268e97f8d3a4"/>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617AB1FA-2F28-4684-9230-02ACEB6C0B0A}">
  <ds:schemaRefs>
    <ds:schemaRef ds:uri="b1e4d6ee-9f6f-43f8-a618-24f3d84da28f"/>
    <ds:schemaRef ds:uri="f577acbf-5b0b-4b4f-9948-268e97f8d3a4"/>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E21AFCC0-734A-4A90-A597-A1CB34860DC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387</TotalTime>
  <Words>601</Words>
  <Application>Microsoft Office PowerPoint</Application>
  <PresentationFormat>Widescreen</PresentationFormat>
  <Paragraphs>105</Paragraphs>
  <Slides>26</Slides>
  <Notes>20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26</vt:i4>
      </vt:variant>
    </vt:vector>
  </HeadingPairs>
  <TitlesOfParts>
    <vt:vector size="35" baseType="lpstr">
      <vt:lpstr>Calibri,Sans-Serif</vt:lpstr>
      <vt:lpstr>Inter</vt:lpstr>
      <vt:lpstr>Aptos</vt:lpstr>
      <vt:lpstr>Arial</vt:lpstr>
      <vt:lpstr>Avenir Next LT Pro</vt:lpstr>
      <vt:lpstr>Calibri</vt:lpstr>
      <vt:lpstr>Calibri Light</vt:lpstr>
      <vt:lpstr>Grandview</vt:lpstr>
      <vt:lpstr>Office Theme</vt:lpstr>
      <vt:lpstr>Unlocking Olist's Secrets </vt:lpstr>
      <vt:lpstr>The Task</vt:lpstr>
      <vt:lpstr>PowerPoint Presentation</vt:lpstr>
      <vt:lpstr>PowerPoint Presentation</vt:lpstr>
      <vt:lpstr>PowerPoint Presentation</vt:lpstr>
      <vt:lpstr>PowerPoint Presentation</vt:lpstr>
      <vt:lpstr>The Outcome</vt:lpstr>
      <vt:lpstr>Overview</vt:lpstr>
      <vt:lpstr>Abhi Page_2</vt:lpstr>
      <vt:lpstr>Abhi Page_1</vt:lpstr>
      <vt:lpstr>Abhi Page_3</vt:lpstr>
      <vt:lpstr>Pg 1 Customer demographics</vt:lpstr>
      <vt:lpstr>Pg 2 Customer behaviour insights</vt:lpstr>
      <vt:lpstr>Pg 3 Seller trends</vt:lpstr>
      <vt:lpstr>PowerPoint Presentation</vt:lpstr>
      <vt:lpstr>PowerPoint Presentation</vt:lpstr>
      <vt:lpstr>Pg 5 Seller insights</vt:lpstr>
      <vt:lpstr>Customer Review Score Analysis</vt:lpstr>
      <vt:lpstr>PowerPoint Presentation</vt:lpstr>
      <vt:lpstr>PowerPoint Presentation</vt:lpstr>
      <vt:lpstr>Rating Prediction</vt:lpstr>
      <vt:lpstr>Rating Prediction</vt:lpstr>
      <vt:lpstr>Rating Prediction</vt:lpstr>
      <vt:lpstr>Data issues</vt:lpstr>
      <vt:lpstr>Key Takeaways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dc:creator>
  <cp:lastModifiedBy>Piau Lee</cp:lastModifiedBy>
  <cp:revision>248</cp:revision>
  <dcterms:created xsi:type="dcterms:W3CDTF">2018-06-07T21:39:02Z</dcterms:created>
  <dcterms:modified xsi:type="dcterms:W3CDTF">2024-05-21T07:27:17Z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0x010100CD401524DC532D42A0E0ED886331A72B</vt:lpwstr>
  </property>
  <property fmtid="{D5CDD505-2E9C-101B-9397-08002B2CF9AE}" pid="3" name="MSIP_Label_f42aa342-8706-4288-bd11-ebb85995028c_Enabled">
    <vt:lpwstr>True</vt:lpwstr>
  </property>
  <property fmtid="{D5CDD505-2E9C-101B-9397-08002B2CF9AE}" pid="4" name="MSIP_Label_f42aa342-8706-4288-bd11-ebb85995028c_SiteId">
    <vt:lpwstr>72f988bf-86f1-41af-91ab-2d7cd011db47</vt:lpwstr>
  </property>
  <property fmtid="{D5CDD505-2E9C-101B-9397-08002B2CF9AE}" pid="5" name="MSIP_Label_f42aa342-8706-4288-bd11-ebb85995028c_Owner">
    <vt:lpwstr>t-dahop@microsoft.com</vt:lpwstr>
  </property>
  <property fmtid="{D5CDD505-2E9C-101B-9397-08002B2CF9AE}" pid="6" name="MSIP_Label_f42aa342-8706-4288-bd11-ebb85995028c_SetDate">
    <vt:lpwstr>2018-06-18T13:45:27.3782680Z</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